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rawings/drawing1.xml" ContentType="application/vnd.openxmlformats-officedocument.drawingml.chartshapes+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60" r:id="rId3"/>
    <p:sldId id="280" r:id="rId4"/>
    <p:sldId id="259" r:id="rId5"/>
    <p:sldId id="277" r:id="rId6"/>
    <p:sldId id="285" r:id="rId7"/>
    <p:sldId id="261" r:id="rId8"/>
    <p:sldId id="271" r:id="rId9"/>
    <p:sldId id="262" r:id="rId10"/>
    <p:sldId id="281" r:id="rId11"/>
    <p:sldId id="265" r:id="rId12"/>
    <p:sldId id="275" r:id="rId13"/>
    <p:sldId id="269" r:id="rId14"/>
    <p:sldId id="270" r:id="rId15"/>
    <p:sldId id="268" r:id="rId16"/>
    <p:sldId id="272" r:id="rId17"/>
    <p:sldId id="273" r:id="rId18"/>
    <p:sldId id="274" r:id="rId19"/>
    <p:sldId id="279" r:id="rId20"/>
    <p:sldId id="286" r:id="rId21"/>
    <p:sldId id="287" r:id="rId22"/>
    <p:sldId id="288" r:id="rId23"/>
    <p:sldId id="263" r:id="rId24"/>
    <p:sldId id="264" r:id="rId25"/>
    <p:sldId id="282" r:id="rId26"/>
    <p:sldId id="283"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0"/>
      <c:perspective val="30"/>
    </c:view3D>
    <c:floor>
      <c:thickness val="0"/>
    </c:floor>
    <c:sideWall>
      <c:thickness val="0"/>
    </c:sideWall>
    <c:backWall>
      <c:thickness val="0"/>
    </c:backWall>
    <c:plotArea>
      <c:layout/>
      <c:bar3DChart>
        <c:barDir val="col"/>
        <c:grouping val="clustered"/>
        <c:varyColors val="0"/>
        <c:ser>
          <c:idx val="0"/>
          <c:order val="0"/>
          <c:tx>
            <c:v>Jharkhand M &amp; I drawal</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NAWS!$K$6:$K$16</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NAWS!$M$6:$M$16</c:f>
              <c:numCache>
                <c:formatCode>0.00</c:formatCode>
                <c:ptCount val="11"/>
                <c:pt idx="0">
                  <c:v>0.30283148230583001</c:v>
                </c:pt>
                <c:pt idx="1">
                  <c:v>0.31040226936347587</c:v>
                </c:pt>
                <c:pt idx="2">
                  <c:v>0.3293292370075902</c:v>
                </c:pt>
                <c:pt idx="3">
                  <c:v>0.35961238523817313</c:v>
                </c:pt>
                <c:pt idx="4">
                  <c:v>0.40503710758404765</c:v>
                </c:pt>
                <c:pt idx="5">
                  <c:v>0.53752588109284827</c:v>
                </c:pt>
                <c:pt idx="6">
                  <c:v>0.54888206167931664</c:v>
                </c:pt>
                <c:pt idx="7">
                  <c:v>0.56023824226578556</c:v>
                </c:pt>
                <c:pt idx="8">
                  <c:v>0.57537981638107716</c:v>
                </c:pt>
                <c:pt idx="9">
                  <c:v>0.6132337516693056</c:v>
                </c:pt>
                <c:pt idx="10">
                  <c:v>0.63216071931342022</c:v>
                </c:pt>
              </c:numCache>
            </c:numRef>
          </c:val>
        </c:ser>
        <c:dLbls>
          <c:showLegendKey val="0"/>
          <c:showVal val="0"/>
          <c:showCatName val="0"/>
          <c:showSerName val="0"/>
          <c:showPercent val="0"/>
          <c:showBubbleSize val="0"/>
        </c:dLbls>
        <c:gapWidth val="150"/>
        <c:shape val="box"/>
        <c:axId val="38754176"/>
        <c:axId val="38755712"/>
        <c:axId val="0"/>
      </c:bar3DChart>
      <c:catAx>
        <c:axId val="38754176"/>
        <c:scaling>
          <c:orientation val="minMax"/>
        </c:scaling>
        <c:delete val="0"/>
        <c:axPos val="b"/>
        <c:numFmt formatCode="General" sourceLinked="1"/>
        <c:majorTickMark val="none"/>
        <c:minorTickMark val="none"/>
        <c:tickLblPos val="nextTo"/>
        <c:crossAx val="38755712"/>
        <c:crosses val="autoZero"/>
        <c:auto val="1"/>
        <c:lblAlgn val="ctr"/>
        <c:lblOffset val="100"/>
        <c:tickMarkSkip val="1"/>
        <c:noMultiLvlLbl val="0"/>
      </c:catAx>
      <c:valAx>
        <c:axId val="38755712"/>
        <c:scaling>
          <c:orientation val="minMax"/>
          <c:max val="2.5"/>
        </c:scaling>
        <c:delete val="1"/>
        <c:axPos val="l"/>
        <c:numFmt formatCode="0.00" sourceLinked="1"/>
        <c:majorTickMark val="out"/>
        <c:minorTickMark val="none"/>
        <c:tickLblPos val="nextTo"/>
        <c:crossAx val="38754176"/>
        <c:crosses val="autoZero"/>
        <c:crossBetween val="between"/>
      </c:valAx>
      <c:spPr>
        <a:noFill/>
        <a:ln w="25400">
          <a:noFill/>
        </a:ln>
      </c:spPr>
    </c:plotArea>
    <c:legend>
      <c:legendPos val="t"/>
      <c:layout>
        <c:manualLayout>
          <c:xMode val="edge"/>
          <c:yMode val="edge"/>
          <c:x val="0.10963390430108123"/>
          <c:y val="0.88252936318064934"/>
          <c:w val="0.19774613987787129"/>
          <c:h val="7.6825141569223362E-2"/>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smtClean="0"/>
              <a:t>Tilaiya</a:t>
            </a:r>
            <a:endParaRPr lang="en-US" b="0" dirty="0"/>
          </a:p>
        </c:rich>
      </c:tx>
      <c:layout>
        <c:manualLayout>
          <c:xMode val="edge"/>
          <c:yMode val="edge"/>
          <c:x val="0.55675088155109054"/>
          <c:y val="7.9628939760426898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v>Original survey 1953</c:v>
          </c:tx>
          <c:invertIfNegative val="0"/>
          <c:dLbls>
            <c:dLbl>
              <c:idx val="0"/>
              <c:layout>
                <c:manualLayout>
                  <c:x val="3.0699909592392223E-2"/>
                  <c:y val="-1.1577443372323894E-2"/>
                </c:manualLayout>
              </c:layout>
              <c:showLegendKey val="0"/>
              <c:showVal val="1"/>
              <c:showCatName val="0"/>
              <c:showSerName val="0"/>
              <c:showPercent val="0"/>
              <c:showBubbleSize val="0"/>
            </c:dLbl>
            <c:dLbl>
              <c:idx val="2"/>
              <c:layout>
                <c:manualLayout>
                  <c:x val="1.1163603488142626E-2"/>
                  <c:y val="-2.7014034535422417E-2"/>
                </c:manualLayout>
              </c:layout>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'Silt-Dep'!$L$19:$L$21</c:f>
              <c:strCache>
                <c:ptCount val="3"/>
                <c:pt idx="0">
                  <c:v>Dead</c:v>
                </c:pt>
                <c:pt idx="1">
                  <c:v>Live</c:v>
                </c:pt>
                <c:pt idx="2">
                  <c:v>Flood</c:v>
                </c:pt>
              </c:strCache>
            </c:strRef>
          </c:cat>
          <c:val>
            <c:numRef>
              <c:f>'Silt-Dep'!$M$19:$M$21</c:f>
              <c:numCache>
                <c:formatCode>General</c:formatCode>
                <c:ptCount val="3"/>
                <c:pt idx="0">
                  <c:v>141</c:v>
                </c:pt>
                <c:pt idx="1">
                  <c:v>238</c:v>
                </c:pt>
                <c:pt idx="2">
                  <c:v>178</c:v>
                </c:pt>
              </c:numCache>
            </c:numRef>
          </c:val>
        </c:ser>
        <c:ser>
          <c:idx val="1"/>
          <c:order val="1"/>
          <c:tx>
            <c:v>Secondary survey 1987</c:v>
          </c:tx>
          <c:invertIfNegative val="0"/>
          <c:dLbls>
            <c:dLbl>
              <c:idx val="0"/>
              <c:layout>
                <c:manualLayout>
                  <c:x val="2.5118107848320911E-2"/>
                  <c:y val="-2.3154886744647787E-2"/>
                </c:manualLayout>
              </c:layout>
              <c:showLegendKey val="0"/>
              <c:showVal val="1"/>
              <c:showCatName val="0"/>
              <c:showSerName val="0"/>
              <c:showPercent val="0"/>
              <c:showBubbleSize val="0"/>
            </c:dLbl>
            <c:dLbl>
              <c:idx val="1"/>
              <c:layout>
                <c:manualLayout>
                  <c:x val="3.0699909592392223E-2"/>
                  <c:y val="-3.4732330116971681E-2"/>
                </c:manualLayout>
              </c:layout>
              <c:showLegendKey val="0"/>
              <c:showVal val="1"/>
              <c:showCatName val="0"/>
              <c:showSerName val="0"/>
              <c:showPercent val="0"/>
              <c:showBubbleSize val="0"/>
            </c:dLbl>
            <c:dLbl>
              <c:idx val="2"/>
              <c:layout>
                <c:manualLayout>
                  <c:x val="2.7909008720356669E-2"/>
                  <c:y val="-3.4732330116971681E-2"/>
                </c:manualLayout>
              </c:layout>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'Silt-Dep'!$N$19:$N$21</c:f>
              <c:numCache>
                <c:formatCode>General</c:formatCode>
                <c:ptCount val="3"/>
                <c:pt idx="0">
                  <c:v>75</c:v>
                </c:pt>
                <c:pt idx="1">
                  <c:v>141</c:v>
                </c:pt>
                <c:pt idx="2">
                  <c:v>165</c:v>
                </c:pt>
              </c:numCache>
            </c:numRef>
          </c:val>
        </c:ser>
        <c:dLbls>
          <c:showLegendKey val="0"/>
          <c:showVal val="1"/>
          <c:showCatName val="0"/>
          <c:showSerName val="0"/>
          <c:showPercent val="0"/>
          <c:showBubbleSize val="0"/>
        </c:dLbls>
        <c:gapWidth val="150"/>
        <c:shape val="box"/>
        <c:axId val="43999616"/>
        <c:axId val="44001152"/>
        <c:axId val="0"/>
      </c:bar3DChart>
      <c:catAx>
        <c:axId val="43999616"/>
        <c:scaling>
          <c:orientation val="minMax"/>
        </c:scaling>
        <c:delete val="0"/>
        <c:axPos val="b"/>
        <c:numFmt formatCode="General" sourceLinked="0"/>
        <c:majorTickMark val="none"/>
        <c:minorTickMark val="none"/>
        <c:tickLblPos val="nextTo"/>
        <c:crossAx val="44001152"/>
        <c:crosses val="autoZero"/>
        <c:auto val="1"/>
        <c:lblAlgn val="ctr"/>
        <c:lblOffset val="100"/>
        <c:noMultiLvlLbl val="0"/>
      </c:catAx>
      <c:valAx>
        <c:axId val="44001152"/>
        <c:scaling>
          <c:orientation val="minMax"/>
          <c:max val="700"/>
        </c:scaling>
        <c:delete val="1"/>
        <c:axPos val="l"/>
        <c:numFmt formatCode="General" sourceLinked="1"/>
        <c:majorTickMark val="out"/>
        <c:minorTickMark val="none"/>
        <c:tickLblPos val="nextTo"/>
        <c:crossAx val="43999616"/>
        <c:crosses val="autoZero"/>
        <c:crossBetween val="between"/>
      </c:valAx>
    </c:plotArea>
    <c:legend>
      <c:legendPos val="t"/>
      <c:layout>
        <c:manualLayout>
          <c:xMode val="edge"/>
          <c:yMode val="edge"/>
          <c:x val="1.7807046343458369E-2"/>
          <c:y val="0.28444228629285412"/>
          <c:w val="0.37754296119417158"/>
          <c:h val="0.14568738715031418"/>
        </c:manualLayout>
      </c:layout>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smtClean="0"/>
              <a:t>Konar</a:t>
            </a:r>
            <a:endParaRPr lang="en-US" b="0" dirty="0"/>
          </a:p>
        </c:rich>
      </c:tx>
      <c:layout>
        <c:manualLayout>
          <c:xMode val="edge"/>
          <c:yMode val="edge"/>
          <c:x val="0.67931874436378326"/>
          <c:y val="8.7940379151218703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v>Original survey 1955</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'Silt-Dep'!$L$25:$L$27</c:f>
              <c:strCache>
                <c:ptCount val="3"/>
                <c:pt idx="0">
                  <c:v>Dead</c:v>
                </c:pt>
                <c:pt idx="1">
                  <c:v>Live</c:v>
                </c:pt>
                <c:pt idx="2">
                  <c:v>Flood</c:v>
                </c:pt>
              </c:strCache>
            </c:strRef>
          </c:cat>
          <c:val>
            <c:numRef>
              <c:f>'Silt-Dep'!$M$25:$M$27</c:f>
              <c:numCache>
                <c:formatCode>General</c:formatCode>
                <c:ptCount val="3"/>
                <c:pt idx="0">
                  <c:v>60</c:v>
                </c:pt>
                <c:pt idx="1">
                  <c:v>221</c:v>
                </c:pt>
                <c:pt idx="2">
                  <c:v>56</c:v>
                </c:pt>
              </c:numCache>
            </c:numRef>
          </c:val>
        </c:ser>
        <c:ser>
          <c:idx val="1"/>
          <c:order val="1"/>
          <c:tx>
            <c:v>Secondary survey1987</c:v>
          </c:tx>
          <c:invertIfNegative val="0"/>
          <c:dLbls>
            <c:dLbl>
              <c:idx val="0"/>
              <c:layout>
                <c:manualLayout>
                  <c:x val="3.3920495409199669E-2"/>
                  <c:y val="-3.5509311641275798E-2"/>
                </c:manualLayout>
              </c:layout>
              <c:showLegendKey val="0"/>
              <c:showVal val="1"/>
              <c:showCatName val="0"/>
              <c:showSerName val="0"/>
              <c:showPercent val="0"/>
              <c:showBubbleSize val="0"/>
            </c:dLbl>
            <c:dLbl>
              <c:idx val="1"/>
              <c:layout>
                <c:manualLayout>
                  <c:x val="3.0836814008363331E-2"/>
                  <c:y val="-1.1836437213758599E-2"/>
                </c:manualLayout>
              </c:layout>
              <c:showLegendKey val="0"/>
              <c:showVal val="1"/>
              <c:showCatName val="0"/>
              <c:showSerName val="0"/>
              <c:showPercent val="0"/>
              <c:showBubbleSize val="0"/>
            </c:dLbl>
            <c:dLbl>
              <c:idx val="2"/>
              <c:layout>
                <c:manualLayout>
                  <c:x val="3.392049540919978E-2"/>
                  <c:y val="-1.1836437213758599E-2"/>
                </c:manualLayout>
              </c:layout>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'Silt-Dep'!$N$25:$N$27</c:f>
              <c:numCache>
                <c:formatCode>General</c:formatCode>
                <c:ptCount val="3"/>
                <c:pt idx="0">
                  <c:v>35</c:v>
                </c:pt>
                <c:pt idx="1">
                  <c:v>175</c:v>
                </c:pt>
                <c:pt idx="2">
                  <c:v>38</c:v>
                </c:pt>
              </c:numCache>
            </c:numRef>
          </c:val>
        </c:ser>
        <c:dLbls>
          <c:showLegendKey val="0"/>
          <c:showVal val="1"/>
          <c:showCatName val="0"/>
          <c:showSerName val="0"/>
          <c:showPercent val="0"/>
          <c:showBubbleSize val="0"/>
        </c:dLbls>
        <c:gapWidth val="150"/>
        <c:shape val="box"/>
        <c:axId val="44139264"/>
        <c:axId val="44140800"/>
        <c:axId val="0"/>
      </c:bar3DChart>
      <c:catAx>
        <c:axId val="44139264"/>
        <c:scaling>
          <c:orientation val="minMax"/>
        </c:scaling>
        <c:delete val="0"/>
        <c:axPos val="b"/>
        <c:numFmt formatCode="General" sourceLinked="0"/>
        <c:majorTickMark val="none"/>
        <c:minorTickMark val="none"/>
        <c:tickLblPos val="nextTo"/>
        <c:crossAx val="44140800"/>
        <c:crosses val="autoZero"/>
        <c:auto val="1"/>
        <c:lblAlgn val="ctr"/>
        <c:lblOffset val="100"/>
        <c:noMultiLvlLbl val="0"/>
      </c:catAx>
      <c:valAx>
        <c:axId val="44140800"/>
        <c:scaling>
          <c:orientation val="minMax"/>
          <c:max val="700"/>
        </c:scaling>
        <c:delete val="1"/>
        <c:axPos val="l"/>
        <c:numFmt formatCode="General" sourceLinked="1"/>
        <c:majorTickMark val="out"/>
        <c:minorTickMark val="none"/>
        <c:tickLblPos val="nextTo"/>
        <c:crossAx val="44139264"/>
        <c:crosses val="autoZero"/>
        <c:crossBetween val="between"/>
      </c:valAx>
    </c:plotArea>
    <c:legend>
      <c:legendPos val="t"/>
      <c:layout>
        <c:manualLayout>
          <c:xMode val="edge"/>
          <c:yMode val="edge"/>
          <c:x val="5.1644379177234946E-2"/>
          <c:y val="0.24741819654947669"/>
          <c:w val="0.3838182968657658"/>
          <c:h val="0.15402622159177404"/>
        </c:manualLayout>
      </c:layout>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IN" dirty="0" smtClean="0"/>
              <a:t>DVC SYSTEM STORAGE</a:t>
            </a:r>
          </a:p>
          <a:p>
            <a:pPr>
              <a:defRPr/>
            </a:pPr>
            <a:r>
              <a:rPr lang="en-IN" b="0" dirty="0" smtClean="0"/>
              <a:t>Storage </a:t>
            </a:r>
            <a:r>
              <a:rPr lang="en-IN" b="0" dirty="0"/>
              <a:t>in MCM</a:t>
            </a:r>
          </a:p>
        </c:rich>
      </c:tx>
      <c:layout>
        <c:manualLayout>
          <c:xMode val="edge"/>
          <c:yMode val="edge"/>
          <c:x val="0.42520448829132368"/>
          <c:y val="0.38541508109494316"/>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v>Gross</c:v>
          </c:tx>
          <c:invertIfNegative val="0"/>
          <c:dLbls>
            <c:dLbl>
              <c:idx val="0"/>
              <c:layout>
                <c:manualLayout>
                  <c:x val="1.6114973936884672E-2"/>
                  <c:y val="-3.026820008599028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3949928918776381E-3"/>
                  <c:y val="-3.026820008599028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7579971567510556E-2"/>
                  <c:y val="-3.83397201089210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'Silt-Dep'!$L$31:$L$33</c:f>
              <c:strCache>
                <c:ptCount val="3"/>
                <c:pt idx="0">
                  <c:v>Original Plan</c:v>
                </c:pt>
                <c:pt idx="1">
                  <c:v>1st Phase utilisable</c:v>
                </c:pt>
                <c:pt idx="2">
                  <c:v>Current </c:v>
                </c:pt>
              </c:strCache>
            </c:strRef>
          </c:cat>
          <c:val>
            <c:numRef>
              <c:f>'Silt-Dep'!$M$31:$M$33</c:f>
              <c:numCache>
                <c:formatCode>General</c:formatCode>
                <c:ptCount val="3"/>
                <c:pt idx="0">
                  <c:v>7009</c:v>
                </c:pt>
                <c:pt idx="1">
                  <c:v>3077</c:v>
                </c:pt>
                <c:pt idx="2">
                  <c:v>2206</c:v>
                </c:pt>
              </c:numCache>
            </c:numRef>
          </c:val>
        </c:ser>
        <c:ser>
          <c:idx val="1"/>
          <c:order val="1"/>
          <c:tx>
            <c:v>Live</c:v>
          </c:tx>
          <c:invertIfNegative val="0"/>
          <c:dLbls>
            <c:dLbl>
              <c:idx val="0"/>
              <c:layout>
                <c:manualLayout>
                  <c:x val="8.7899857837552744E-3"/>
                  <c:y val="-2.825032008025760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4649976306258741E-2"/>
                  <c:y val="-2.421456006879222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6114973936884672E-2"/>
                  <c:y val="-3.43039600974556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'Silt-Dep'!$N$31:$N$33</c:f>
              <c:numCache>
                <c:formatCode>General</c:formatCode>
                <c:ptCount val="3"/>
                <c:pt idx="0">
                  <c:v>2838</c:v>
                </c:pt>
                <c:pt idx="1">
                  <c:v>1318</c:v>
                </c:pt>
                <c:pt idx="2">
                  <c:v>926</c:v>
                </c:pt>
              </c:numCache>
            </c:numRef>
          </c:val>
        </c:ser>
        <c:ser>
          <c:idx val="2"/>
          <c:order val="2"/>
          <c:tx>
            <c:v>Flood</c:v>
          </c:tx>
          <c:invertIfNegative val="0"/>
          <c:dLbls>
            <c:dLbl>
              <c:idx val="0"/>
              <c:layout>
                <c:manualLayout>
                  <c:x val="1.9044969198136433E-2"/>
                  <c:y val="-3.2286080091722971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6114973936884672E-2"/>
                  <c:y val="-3.026820008599028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7579971567510556E-2"/>
                  <c:y val="-3.026820008599028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'Silt-Dep'!$O$31:$O$33</c:f>
              <c:numCache>
                <c:formatCode>General</c:formatCode>
                <c:ptCount val="3"/>
                <c:pt idx="0">
                  <c:v>3579</c:v>
                </c:pt>
                <c:pt idx="1">
                  <c:v>1116</c:v>
                </c:pt>
                <c:pt idx="2">
                  <c:v>971</c:v>
                </c:pt>
              </c:numCache>
            </c:numRef>
          </c:val>
        </c:ser>
        <c:dLbls>
          <c:showLegendKey val="0"/>
          <c:showVal val="1"/>
          <c:showCatName val="0"/>
          <c:showSerName val="0"/>
          <c:showPercent val="0"/>
          <c:showBubbleSize val="0"/>
        </c:dLbls>
        <c:gapWidth val="150"/>
        <c:shape val="box"/>
        <c:axId val="44251008"/>
        <c:axId val="44252544"/>
        <c:axId val="0"/>
      </c:bar3DChart>
      <c:catAx>
        <c:axId val="44251008"/>
        <c:scaling>
          <c:orientation val="minMax"/>
        </c:scaling>
        <c:delete val="0"/>
        <c:axPos val="b"/>
        <c:numFmt formatCode="General" sourceLinked="0"/>
        <c:majorTickMark val="none"/>
        <c:minorTickMark val="none"/>
        <c:tickLblPos val="nextTo"/>
        <c:crossAx val="44252544"/>
        <c:crosses val="autoZero"/>
        <c:auto val="1"/>
        <c:lblAlgn val="ctr"/>
        <c:lblOffset val="100"/>
        <c:noMultiLvlLbl val="0"/>
      </c:catAx>
      <c:valAx>
        <c:axId val="44252544"/>
        <c:scaling>
          <c:orientation val="minMax"/>
        </c:scaling>
        <c:delete val="1"/>
        <c:axPos val="l"/>
        <c:numFmt formatCode="General" sourceLinked="1"/>
        <c:majorTickMark val="out"/>
        <c:minorTickMark val="none"/>
        <c:tickLblPos val="nextTo"/>
        <c:crossAx val="44251008"/>
        <c:crosses val="autoZero"/>
        <c:crossBetween val="between"/>
      </c:valAx>
    </c:plotArea>
    <c:legend>
      <c:legendPos val="t"/>
      <c:layout>
        <c:manualLayout>
          <c:xMode val="edge"/>
          <c:yMode val="edge"/>
          <c:x val="0.83003858826829902"/>
          <c:y val="0.5911884741236284"/>
          <c:w val="7.6816631668219351E-2"/>
          <c:h val="0.1434367896704882"/>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IN" sz="2000" dirty="0"/>
              <a:t>STATE WISE FOOD GRAIN DEMAND </a:t>
            </a:r>
            <a:r>
              <a:rPr lang="en-IN" sz="2000" dirty="0" smtClean="0"/>
              <a:t>IN DAMODAR BASIN</a:t>
            </a:r>
            <a:endParaRPr lang="en-IN" sz="2000" dirty="0"/>
          </a:p>
          <a:p>
            <a:pPr>
              <a:defRPr/>
            </a:pPr>
            <a:r>
              <a:rPr lang="en-IN" sz="1800" b="0" dirty="0"/>
              <a:t>Food grain in Metric Tonne</a:t>
            </a:r>
          </a:p>
        </c:rich>
      </c:tx>
      <c:layout>
        <c:manualLayout>
          <c:xMode val="edge"/>
          <c:yMode val="edge"/>
          <c:x val="0.13126378770407879"/>
          <c:y val="1.6143040045861489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v>Jharkhand</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Sheet1!$A$18:$A$20</c:f>
              <c:numCache>
                <c:formatCode>General</c:formatCode>
                <c:ptCount val="3"/>
                <c:pt idx="0">
                  <c:v>2011</c:v>
                </c:pt>
                <c:pt idx="1">
                  <c:v>2025</c:v>
                </c:pt>
                <c:pt idx="2">
                  <c:v>2050</c:v>
                </c:pt>
              </c:numCache>
            </c:numRef>
          </c:cat>
          <c:val>
            <c:numRef>
              <c:f>Sheet1!$B$18:$B$20</c:f>
              <c:numCache>
                <c:formatCode>General</c:formatCode>
                <c:ptCount val="3"/>
                <c:pt idx="0">
                  <c:v>1.79</c:v>
                </c:pt>
                <c:pt idx="1">
                  <c:v>3.7</c:v>
                </c:pt>
                <c:pt idx="2">
                  <c:v>7.42</c:v>
                </c:pt>
              </c:numCache>
            </c:numRef>
          </c:val>
        </c:ser>
        <c:ser>
          <c:idx val="1"/>
          <c:order val="1"/>
          <c:tx>
            <c:v>West Bengal</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Sheet1!$C$18:$C$20</c:f>
              <c:numCache>
                <c:formatCode>General</c:formatCode>
                <c:ptCount val="3"/>
                <c:pt idx="0">
                  <c:v>1.72</c:v>
                </c:pt>
                <c:pt idx="1">
                  <c:v>2.0559999999999996</c:v>
                </c:pt>
                <c:pt idx="2">
                  <c:v>3.6</c:v>
                </c:pt>
              </c:numCache>
            </c:numRef>
          </c:val>
        </c:ser>
        <c:dLbls>
          <c:showLegendKey val="0"/>
          <c:showVal val="1"/>
          <c:showCatName val="0"/>
          <c:showSerName val="0"/>
          <c:showPercent val="0"/>
          <c:showBubbleSize val="0"/>
        </c:dLbls>
        <c:gapWidth val="150"/>
        <c:shape val="box"/>
        <c:axId val="44656896"/>
        <c:axId val="44662784"/>
        <c:axId val="0"/>
      </c:bar3DChart>
      <c:catAx>
        <c:axId val="44656896"/>
        <c:scaling>
          <c:orientation val="minMax"/>
        </c:scaling>
        <c:delete val="0"/>
        <c:axPos val="b"/>
        <c:numFmt formatCode="General" sourceLinked="1"/>
        <c:majorTickMark val="none"/>
        <c:minorTickMark val="none"/>
        <c:tickLblPos val="nextTo"/>
        <c:crossAx val="44662784"/>
        <c:crosses val="autoZero"/>
        <c:auto val="1"/>
        <c:lblAlgn val="ctr"/>
        <c:lblOffset val="100"/>
        <c:noMultiLvlLbl val="0"/>
      </c:catAx>
      <c:valAx>
        <c:axId val="44662784"/>
        <c:scaling>
          <c:orientation val="minMax"/>
        </c:scaling>
        <c:delete val="1"/>
        <c:axPos val="l"/>
        <c:numFmt formatCode="General" sourceLinked="1"/>
        <c:majorTickMark val="out"/>
        <c:minorTickMark val="none"/>
        <c:tickLblPos val="nextTo"/>
        <c:crossAx val="44656896"/>
        <c:crosses val="autoZero"/>
        <c:crossBetween val="between"/>
      </c:valAx>
    </c:plotArea>
    <c:legend>
      <c:legendPos val="t"/>
      <c:layout>
        <c:manualLayout>
          <c:xMode val="edge"/>
          <c:yMode val="edge"/>
          <c:x val="0.17655240146564363"/>
          <c:y val="0.44186535369940966"/>
          <c:w val="0.10924095127487095"/>
          <c:h val="0.13334738964182477"/>
        </c:manualLayout>
      </c:layout>
      <c:overlay val="0"/>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POPULATION GROWTH IN DAMODAR VALLEY</a:t>
            </a:r>
          </a:p>
        </c:rich>
      </c:tx>
      <c:overlay val="0"/>
    </c:title>
    <c:autoTitleDeleted val="0"/>
    <c:view3D>
      <c:rotX val="15"/>
      <c:rotY val="20"/>
      <c:rAngAx val="0"/>
      <c:perspective val="30"/>
    </c:view3D>
    <c:floor>
      <c:thickness val="0"/>
    </c:floor>
    <c:sideWall>
      <c:thickness val="0"/>
    </c:sideWall>
    <c:backWall>
      <c:thickness val="0"/>
    </c:backWall>
    <c:plotArea>
      <c:layout/>
      <c:bar3DChart>
        <c:barDir val="col"/>
        <c:grouping val="clustered"/>
        <c:varyColors val="0"/>
        <c:ser>
          <c:idx val="0"/>
          <c:order val="0"/>
          <c:tx>
            <c:v>Population</c:v>
          </c:tx>
          <c:invertIfNegative val="0"/>
          <c:dLbls>
            <c:dLbl>
              <c:idx val="0"/>
              <c:layout>
                <c:manualLayout>
                  <c:x val="2.9299952612517593E-3"/>
                  <c:y val="-3.0268200085990373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3.026820008599028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3184978675632918E-2"/>
                  <c:y val="-3.2286080091722971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1719981045007039E-2"/>
                  <c:y val="-3.026820008599028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9044969198136433E-2"/>
                  <c:y val="-1.816092005159417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Sheet1!$A$26:$A$30</c:f>
              <c:strCache>
                <c:ptCount val="5"/>
                <c:pt idx="0">
                  <c:v>1971</c:v>
                </c:pt>
                <c:pt idx="1">
                  <c:v>1981</c:v>
                </c:pt>
                <c:pt idx="2">
                  <c:v>1991</c:v>
                </c:pt>
                <c:pt idx="3">
                  <c:v>2025</c:v>
                </c:pt>
                <c:pt idx="4">
                  <c:v>2050</c:v>
                </c:pt>
              </c:strCache>
            </c:strRef>
          </c:cat>
          <c:val>
            <c:numRef>
              <c:f>Sheet1!$B$26:$B$30</c:f>
              <c:numCache>
                <c:formatCode>General</c:formatCode>
                <c:ptCount val="5"/>
                <c:pt idx="0">
                  <c:v>10720485</c:v>
                </c:pt>
                <c:pt idx="1">
                  <c:v>11234481</c:v>
                </c:pt>
                <c:pt idx="2">
                  <c:v>14076399</c:v>
                </c:pt>
                <c:pt idx="3">
                  <c:v>26406060</c:v>
                </c:pt>
                <c:pt idx="4">
                  <c:v>38804280</c:v>
                </c:pt>
              </c:numCache>
            </c:numRef>
          </c:val>
        </c:ser>
        <c:dLbls>
          <c:showLegendKey val="0"/>
          <c:showVal val="1"/>
          <c:showCatName val="0"/>
          <c:showSerName val="0"/>
          <c:showPercent val="0"/>
          <c:showBubbleSize val="0"/>
        </c:dLbls>
        <c:gapWidth val="150"/>
        <c:shape val="box"/>
        <c:axId val="41152512"/>
        <c:axId val="41155200"/>
        <c:axId val="0"/>
      </c:bar3DChart>
      <c:catAx>
        <c:axId val="41152512"/>
        <c:scaling>
          <c:orientation val="minMax"/>
        </c:scaling>
        <c:delete val="0"/>
        <c:axPos val="b"/>
        <c:numFmt formatCode="General" sourceLinked="0"/>
        <c:majorTickMark val="none"/>
        <c:minorTickMark val="none"/>
        <c:tickLblPos val="nextTo"/>
        <c:crossAx val="41155200"/>
        <c:crosses val="autoZero"/>
        <c:auto val="1"/>
        <c:lblAlgn val="ctr"/>
        <c:lblOffset val="100"/>
        <c:noMultiLvlLbl val="0"/>
      </c:catAx>
      <c:valAx>
        <c:axId val="41155200"/>
        <c:scaling>
          <c:orientation val="minMax"/>
        </c:scaling>
        <c:delete val="1"/>
        <c:axPos val="l"/>
        <c:numFmt formatCode="General" sourceLinked="1"/>
        <c:majorTickMark val="out"/>
        <c:minorTickMark val="none"/>
        <c:tickLblPos val="nextTo"/>
        <c:crossAx val="41152512"/>
        <c:crosses val="autoZero"/>
        <c:crossBetween val="between"/>
      </c:valAx>
    </c:plotArea>
    <c:legend>
      <c:legendPos val="t"/>
      <c:layout>
        <c:manualLayout>
          <c:xMode val="edge"/>
          <c:yMode val="edge"/>
          <c:x val="0.29179915090121572"/>
          <c:y val="0.35106075344143872"/>
          <c:w val="0.15709711757678782"/>
          <c:h val="3.6489149366655795E-2"/>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0"/>
      <c:perspective val="30"/>
    </c:view3D>
    <c:floor>
      <c:thickness val="0"/>
    </c:floor>
    <c:sideWall>
      <c:thickness val="0"/>
    </c:sideWall>
    <c:backWall>
      <c:thickness val="0"/>
    </c:backWall>
    <c:plotArea>
      <c:layout/>
      <c:bar3DChart>
        <c:barDir val="col"/>
        <c:grouping val="clustered"/>
        <c:varyColors val="0"/>
        <c:ser>
          <c:idx val="0"/>
          <c:order val="0"/>
          <c:tx>
            <c:v>West Bengal M &amp; I Drawal</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NAWS!$K$6:$K$16</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NAWS!$L$6:$L$16</c:f>
              <c:numCache>
                <c:formatCode>0.00</c:formatCode>
                <c:ptCount val="11"/>
                <c:pt idx="0">
                  <c:v>0.68137083518811759</c:v>
                </c:pt>
                <c:pt idx="1">
                  <c:v>0.72679555753399228</c:v>
                </c:pt>
                <c:pt idx="2">
                  <c:v>0.7873618539951579</c:v>
                </c:pt>
                <c:pt idx="3">
                  <c:v>0.79493264105280359</c:v>
                </c:pt>
                <c:pt idx="4">
                  <c:v>0.85171354398514676</c:v>
                </c:pt>
                <c:pt idx="5">
                  <c:v>0.88956747927337554</c:v>
                </c:pt>
                <c:pt idx="6">
                  <c:v>0.90849444691748993</c:v>
                </c:pt>
                <c:pt idx="7">
                  <c:v>0.91606523397513584</c:v>
                </c:pt>
                <c:pt idx="8">
                  <c:v>0.9501337757345415</c:v>
                </c:pt>
                <c:pt idx="9">
                  <c:v>0.969060743378656</c:v>
                </c:pt>
                <c:pt idx="10">
                  <c:v>1.0107000721957078</c:v>
                </c:pt>
              </c:numCache>
            </c:numRef>
          </c:val>
        </c:ser>
        <c:dLbls>
          <c:showLegendKey val="0"/>
          <c:showVal val="0"/>
          <c:showCatName val="0"/>
          <c:showSerName val="0"/>
          <c:showPercent val="0"/>
          <c:showBubbleSize val="0"/>
        </c:dLbls>
        <c:gapWidth val="150"/>
        <c:shape val="box"/>
        <c:axId val="38617088"/>
        <c:axId val="38618624"/>
        <c:axId val="0"/>
      </c:bar3DChart>
      <c:catAx>
        <c:axId val="38617088"/>
        <c:scaling>
          <c:orientation val="minMax"/>
        </c:scaling>
        <c:delete val="0"/>
        <c:axPos val="b"/>
        <c:numFmt formatCode="General" sourceLinked="1"/>
        <c:majorTickMark val="none"/>
        <c:minorTickMark val="none"/>
        <c:tickLblPos val="nextTo"/>
        <c:crossAx val="38618624"/>
        <c:crosses val="autoZero"/>
        <c:auto val="1"/>
        <c:lblAlgn val="ctr"/>
        <c:lblOffset val="100"/>
        <c:tickMarkSkip val="1"/>
        <c:noMultiLvlLbl val="0"/>
      </c:catAx>
      <c:valAx>
        <c:axId val="38618624"/>
        <c:scaling>
          <c:orientation val="minMax"/>
          <c:max val="2.5"/>
        </c:scaling>
        <c:delete val="1"/>
        <c:axPos val="l"/>
        <c:numFmt formatCode="0.00" sourceLinked="1"/>
        <c:majorTickMark val="out"/>
        <c:minorTickMark val="none"/>
        <c:tickLblPos val="nextTo"/>
        <c:crossAx val="38617088"/>
        <c:crosses val="autoZero"/>
        <c:crossBetween val="between"/>
      </c:valAx>
      <c:spPr>
        <a:noFill/>
        <a:ln w="25400">
          <a:noFill/>
        </a:ln>
      </c:spPr>
    </c:plotArea>
    <c:legend>
      <c:legendPos val="t"/>
      <c:layout>
        <c:manualLayout>
          <c:xMode val="edge"/>
          <c:yMode val="edge"/>
          <c:x val="8.1868890562054472E-2"/>
          <c:y val="0.81633786722110258"/>
          <c:w val="0.21665656308418543"/>
          <c:h val="9.1122018188455264E-2"/>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KHARIF IRRIGATION IN WEST BENGAL</a:t>
            </a:r>
            <a:endParaRPr lang="en-US" dirty="0"/>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v>Irrigable area in Hectare</c:v>
          </c:tx>
          <c:invertIfNegative val="0"/>
          <c:cat>
            <c:strRef>
              <c:f>'Irign-Suply'!$A$60:$A$61</c:f>
              <c:strCache>
                <c:ptCount val="2"/>
                <c:pt idx="0">
                  <c:v>Target </c:v>
                </c:pt>
                <c:pt idx="1">
                  <c:v>Achieved</c:v>
                </c:pt>
              </c:strCache>
            </c:strRef>
          </c:cat>
          <c:val>
            <c:numRef>
              <c:f>'Irign-Suply'!$B$60:$B$61</c:f>
              <c:numCache>
                <c:formatCode>#,##0</c:formatCode>
                <c:ptCount val="2"/>
                <c:pt idx="0">
                  <c:v>393763</c:v>
                </c:pt>
                <c:pt idx="1">
                  <c:v>334274</c:v>
                </c:pt>
              </c:numCache>
            </c:numRef>
          </c:val>
        </c:ser>
        <c:dLbls>
          <c:showLegendKey val="0"/>
          <c:showVal val="0"/>
          <c:showCatName val="0"/>
          <c:showSerName val="0"/>
          <c:showPercent val="0"/>
          <c:showBubbleSize val="0"/>
        </c:dLbls>
        <c:gapWidth val="150"/>
        <c:shape val="box"/>
        <c:axId val="38857728"/>
        <c:axId val="38933248"/>
        <c:axId val="0"/>
      </c:bar3DChart>
      <c:catAx>
        <c:axId val="38857728"/>
        <c:scaling>
          <c:orientation val="minMax"/>
        </c:scaling>
        <c:delete val="0"/>
        <c:axPos val="b"/>
        <c:numFmt formatCode="General" sourceLinked="0"/>
        <c:majorTickMark val="none"/>
        <c:minorTickMark val="none"/>
        <c:tickLblPos val="nextTo"/>
        <c:crossAx val="38933248"/>
        <c:crosses val="autoZero"/>
        <c:auto val="1"/>
        <c:lblAlgn val="ctr"/>
        <c:lblOffset val="100"/>
        <c:noMultiLvlLbl val="0"/>
      </c:catAx>
      <c:valAx>
        <c:axId val="38933248"/>
        <c:scaling>
          <c:orientation val="minMax"/>
        </c:scaling>
        <c:delete val="0"/>
        <c:axPos val="l"/>
        <c:majorGridlines/>
        <c:numFmt formatCode="#,##0" sourceLinked="1"/>
        <c:majorTickMark val="none"/>
        <c:minorTickMark val="none"/>
        <c:tickLblPos val="nextTo"/>
        <c:crossAx val="38857728"/>
        <c:crosses val="autoZero"/>
        <c:crossBetween val="between"/>
      </c:valAx>
    </c:plotArea>
    <c:legend>
      <c:legendPos val="r"/>
      <c:layout>
        <c:manualLayout>
          <c:xMode val="edge"/>
          <c:yMode val="edge"/>
          <c:x val="0.65030231829367413"/>
          <c:y val="0.49484646157591039"/>
          <c:w val="0.22114812827244118"/>
          <c:h val="0.10782520100628175"/>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RABI IRRIGATION IN WEST BENGAL</a:t>
            </a:r>
            <a:endParaRPr lang="en-US" dirty="0"/>
          </a:p>
        </c:rich>
      </c:tx>
      <c:layout>
        <c:manualLayout>
          <c:xMode val="edge"/>
          <c:yMode val="edge"/>
          <c:x val="0.18925742523772271"/>
          <c:y val="1.7725072953097179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v> irrigable area in Hectare</c:v>
          </c:tx>
          <c:invertIfNegative val="0"/>
          <c:cat>
            <c:strRef>
              <c:f>'Irign-Suply'!$D$60:$D$61</c:f>
              <c:strCache>
                <c:ptCount val="2"/>
                <c:pt idx="0">
                  <c:v>Target </c:v>
                </c:pt>
                <c:pt idx="1">
                  <c:v>Achieved</c:v>
                </c:pt>
              </c:strCache>
            </c:strRef>
          </c:cat>
          <c:val>
            <c:numRef>
              <c:f>'Irign-Suply'!$E$60:$E$61</c:f>
              <c:numCache>
                <c:formatCode>#,##0</c:formatCode>
                <c:ptCount val="2"/>
                <c:pt idx="0">
                  <c:v>22258</c:v>
                </c:pt>
                <c:pt idx="1">
                  <c:v>21044</c:v>
                </c:pt>
              </c:numCache>
            </c:numRef>
          </c:val>
        </c:ser>
        <c:dLbls>
          <c:showLegendKey val="0"/>
          <c:showVal val="0"/>
          <c:showCatName val="0"/>
          <c:showSerName val="0"/>
          <c:showPercent val="0"/>
          <c:showBubbleSize val="0"/>
        </c:dLbls>
        <c:gapWidth val="150"/>
        <c:shape val="box"/>
        <c:axId val="31753344"/>
        <c:axId val="31754880"/>
        <c:axId val="0"/>
      </c:bar3DChart>
      <c:catAx>
        <c:axId val="31753344"/>
        <c:scaling>
          <c:orientation val="minMax"/>
        </c:scaling>
        <c:delete val="0"/>
        <c:axPos val="b"/>
        <c:numFmt formatCode="General" sourceLinked="0"/>
        <c:majorTickMark val="none"/>
        <c:minorTickMark val="none"/>
        <c:tickLblPos val="nextTo"/>
        <c:crossAx val="31754880"/>
        <c:crosses val="autoZero"/>
        <c:auto val="1"/>
        <c:lblAlgn val="ctr"/>
        <c:lblOffset val="100"/>
        <c:noMultiLvlLbl val="0"/>
      </c:catAx>
      <c:valAx>
        <c:axId val="31754880"/>
        <c:scaling>
          <c:orientation val="minMax"/>
        </c:scaling>
        <c:delete val="0"/>
        <c:axPos val="l"/>
        <c:majorGridlines/>
        <c:numFmt formatCode="#,##0" sourceLinked="1"/>
        <c:majorTickMark val="none"/>
        <c:minorTickMark val="none"/>
        <c:tickLblPos val="nextTo"/>
        <c:crossAx val="31753344"/>
        <c:crosses val="autoZero"/>
        <c:crossBetween val="between"/>
      </c:valAx>
    </c:plotArea>
    <c:legend>
      <c:legendPos val="r"/>
      <c:layout>
        <c:manualLayout>
          <c:xMode val="edge"/>
          <c:yMode val="edge"/>
          <c:x val="0.7143874861780658"/>
          <c:y val="0.41573254642201563"/>
          <c:w val="0.2788723632702953"/>
          <c:h val="0.13376385295810159"/>
        </c:manualLayou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PERFORMANCE OF KHARIF IRRIGATION SUPPLY</a:t>
            </a:r>
            <a:endParaRPr lang="en-US" dirty="0"/>
          </a:p>
        </c:rich>
      </c:tx>
      <c:overlay val="0"/>
    </c:title>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8.3887033225223437E-2"/>
          <c:y val="8.4907465107359206E-2"/>
          <c:w val="0.90928423214975362"/>
          <c:h val="0.77979034385628643"/>
        </c:manualLayout>
      </c:layout>
      <c:bar3DChart>
        <c:barDir val="col"/>
        <c:grouping val="clustered"/>
        <c:varyColors val="0"/>
        <c:ser>
          <c:idx val="0"/>
          <c:order val="0"/>
          <c:tx>
            <c:v>Drawal for Kharif</c:v>
          </c:tx>
          <c:invertIfNegative val="0"/>
          <c:cat>
            <c:strRef>
              <c:f>'Irign-Suply'!$Q$42:$Q$52</c:f>
              <c:strCache>
                <c:ptCount val="1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strCache>
            </c:strRef>
          </c:cat>
          <c:val>
            <c:numRef>
              <c:f>'Irign-Suply'!$V$42:$V$52</c:f>
              <c:numCache>
                <c:formatCode>0</c:formatCode>
                <c:ptCount val="11"/>
                <c:pt idx="0">
                  <c:v>1638.886153846154</c:v>
                </c:pt>
                <c:pt idx="1">
                  <c:v>1403.1757991902839</c:v>
                </c:pt>
                <c:pt idx="2">
                  <c:v>1067.9871157894738</c:v>
                </c:pt>
                <c:pt idx="3">
                  <c:v>1178.5159870445345</c:v>
                </c:pt>
                <c:pt idx="4">
                  <c:v>1214.3219659919027</c:v>
                </c:pt>
                <c:pt idx="5">
                  <c:v>1098.4560097165995</c:v>
                </c:pt>
                <c:pt idx="6">
                  <c:v>701.09059433198377</c:v>
                </c:pt>
                <c:pt idx="7">
                  <c:v>875.02526963562741</c:v>
                </c:pt>
                <c:pt idx="8">
                  <c:v>1275</c:v>
                </c:pt>
                <c:pt idx="9">
                  <c:v>1058.3429999999998</c:v>
                </c:pt>
                <c:pt idx="10">
                  <c:v>1126.1855000000003</c:v>
                </c:pt>
              </c:numCache>
            </c:numRef>
          </c:val>
        </c:ser>
        <c:ser>
          <c:idx val="1"/>
          <c:order val="1"/>
          <c:tx>
            <c:v>Indent for Kharif</c:v>
          </c:tx>
          <c:invertIfNegative val="0"/>
          <c:val>
            <c:numRef>
              <c:f>'Irign-Suply'!$U$42:$U$52</c:f>
              <c:numCache>
                <c:formatCode>0</c:formatCode>
                <c:ptCount val="11"/>
                <c:pt idx="0">
                  <c:v>1577.5559514170043</c:v>
                </c:pt>
                <c:pt idx="1">
                  <c:v>1176.3799190283401</c:v>
                </c:pt>
                <c:pt idx="2">
                  <c:v>1178.4777327935226</c:v>
                </c:pt>
                <c:pt idx="3">
                  <c:v>1147.01052631579</c:v>
                </c:pt>
                <c:pt idx="4">
                  <c:v>38.501052631578958</c:v>
                </c:pt>
                <c:pt idx="5">
                  <c:v>350.08809716599194</c:v>
                </c:pt>
                <c:pt idx="6">
                  <c:v>235.69554655870448</c:v>
                </c:pt>
                <c:pt idx="7">
                  <c:v>814.93894736842128</c:v>
                </c:pt>
                <c:pt idx="8">
                  <c:v>764</c:v>
                </c:pt>
                <c:pt idx="9">
                  <c:v>1157.63975</c:v>
                </c:pt>
                <c:pt idx="10">
                  <c:v>1326.0125</c:v>
                </c:pt>
              </c:numCache>
            </c:numRef>
          </c:val>
        </c:ser>
        <c:ser>
          <c:idx val="2"/>
          <c:order val="2"/>
          <c:tx>
            <c:v>Allocation for Kharif</c:v>
          </c:tx>
          <c:invertIfNegative val="0"/>
          <c:val>
            <c:numRef>
              <c:f>'Irign-Suply'!$R$42:$R$52</c:f>
              <c:numCache>
                <c:formatCode>0</c:formatCode>
                <c:ptCount val="11"/>
                <c:pt idx="0">
                  <c:v>493.60323886639674</c:v>
                </c:pt>
                <c:pt idx="1">
                  <c:v>493.60323886639674</c:v>
                </c:pt>
                <c:pt idx="2">
                  <c:v>493.60323886639674</c:v>
                </c:pt>
                <c:pt idx="3">
                  <c:v>493.60323886639674</c:v>
                </c:pt>
                <c:pt idx="4">
                  <c:v>493.60323886639674</c:v>
                </c:pt>
                <c:pt idx="5">
                  <c:v>493.60323886639674</c:v>
                </c:pt>
                <c:pt idx="6">
                  <c:v>493.60323886639674</c:v>
                </c:pt>
                <c:pt idx="7">
                  <c:v>493.60323886639674</c:v>
                </c:pt>
                <c:pt idx="8">
                  <c:v>493.60323886639674</c:v>
                </c:pt>
                <c:pt idx="9" formatCode="General">
                  <c:v>494</c:v>
                </c:pt>
                <c:pt idx="10" formatCode="General">
                  <c:v>494</c:v>
                </c:pt>
              </c:numCache>
            </c:numRef>
          </c:val>
        </c:ser>
        <c:dLbls>
          <c:showLegendKey val="0"/>
          <c:showVal val="0"/>
          <c:showCatName val="0"/>
          <c:showSerName val="0"/>
          <c:showPercent val="0"/>
          <c:showBubbleSize val="0"/>
        </c:dLbls>
        <c:gapWidth val="150"/>
        <c:shape val="box"/>
        <c:axId val="38995072"/>
        <c:axId val="38996608"/>
        <c:axId val="0"/>
      </c:bar3DChart>
      <c:catAx>
        <c:axId val="38995072"/>
        <c:scaling>
          <c:orientation val="minMax"/>
        </c:scaling>
        <c:delete val="0"/>
        <c:axPos val="b"/>
        <c:numFmt formatCode="General" sourceLinked="1"/>
        <c:majorTickMark val="none"/>
        <c:minorTickMark val="none"/>
        <c:tickLblPos val="nextTo"/>
        <c:crossAx val="38996608"/>
        <c:crosses val="autoZero"/>
        <c:auto val="1"/>
        <c:lblAlgn val="ctr"/>
        <c:lblOffset val="100"/>
        <c:noMultiLvlLbl val="0"/>
      </c:catAx>
      <c:valAx>
        <c:axId val="38996608"/>
        <c:scaling>
          <c:orientation val="minMax"/>
        </c:scaling>
        <c:delete val="0"/>
        <c:axPos val="l"/>
        <c:majorGridlines/>
        <c:title>
          <c:tx>
            <c:rich>
              <a:bodyPr/>
              <a:lstStyle/>
              <a:p>
                <a:pPr>
                  <a:defRPr/>
                </a:pPr>
                <a:r>
                  <a:rPr lang="en-US"/>
                  <a:t>Volume of water in MCM</a:t>
                </a:r>
              </a:p>
            </c:rich>
          </c:tx>
          <c:overlay val="0"/>
        </c:title>
        <c:numFmt formatCode="0" sourceLinked="1"/>
        <c:majorTickMark val="none"/>
        <c:minorTickMark val="none"/>
        <c:tickLblPos val="nextTo"/>
        <c:crossAx val="38995072"/>
        <c:crosses val="autoZero"/>
        <c:crossBetween val="between"/>
      </c:valAx>
    </c:plotArea>
    <c:legend>
      <c:legendPos val="r"/>
      <c:layout>
        <c:manualLayout>
          <c:xMode val="edge"/>
          <c:yMode val="edge"/>
          <c:x val="5.0593227923902979E-2"/>
          <c:y val="0.84176273210978891"/>
          <c:w val="0.14388620228940721"/>
          <c:h val="0.15823726789021111"/>
        </c:manualLayout>
      </c:layout>
      <c:overlay val="0"/>
    </c:legend>
    <c:plotVisOnly val="1"/>
    <c:dispBlanksAs val="zero"/>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IN"/>
              <a:t>PERFORMANCE OF COMBINED RABI &amp; BORO IRRIGATION</a:t>
            </a:r>
          </a:p>
        </c:rich>
      </c:tx>
      <c:overlay val="0"/>
    </c:title>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7.9389490499201992E-2"/>
          <c:y val="8.4907465107359206E-2"/>
          <c:w val="0.86797245250754562"/>
          <c:h val="0.77777246385055365"/>
        </c:manualLayout>
      </c:layout>
      <c:bar3DChart>
        <c:barDir val="col"/>
        <c:grouping val="clustered"/>
        <c:varyColors val="0"/>
        <c:ser>
          <c:idx val="0"/>
          <c:order val="0"/>
          <c:tx>
            <c:v>Indent: Rabi + Boro</c:v>
          </c:tx>
          <c:invertIfNegative val="0"/>
          <c:cat>
            <c:strRef>
              <c:f>'Irign-Suply'!$Q$42:$Q$52</c:f>
              <c:strCache>
                <c:ptCount val="11"/>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strCache>
            </c:strRef>
          </c:cat>
          <c:val>
            <c:numRef>
              <c:f>'Irign-Suply'!$W$42:$W$52</c:f>
              <c:numCache>
                <c:formatCode>0</c:formatCode>
                <c:ptCount val="11"/>
                <c:pt idx="0">
                  <c:v>618.6082591093118</c:v>
                </c:pt>
                <c:pt idx="1">
                  <c:v>448.4681587044534</c:v>
                </c:pt>
                <c:pt idx="2">
                  <c:v>398.95481781376532</c:v>
                </c:pt>
                <c:pt idx="3">
                  <c:v>556.04404858299597</c:v>
                </c:pt>
                <c:pt idx="4">
                  <c:v>604.78736842105263</c:v>
                </c:pt>
                <c:pt idx="5">
                  <c:v>434.9878542510121</c:v>
                </c:pt>
                <c:pt idx="6">
                  <c:v>591.08987854251041</c:v>
                </c:pt>
                <c:pt idx="7">
                  <c:v>103.65668016194331</c:v>
                </c:pt>
                <c:pt idx="8">
                  <c:v>520</c:v>
                </c:pt>
                <c:pt idx="9">
                  <c:v>381.82745799999992</c:v>
                </c:pt>
                <c:pt idx="10">
                  <c:v>603.18150000000003</c:v>
                </c:pt>
              </c:numCache>
            </c:numRef>
          </c:val>
        </c:ser>
        <c:ser>
          <c:idx val="1"/>
          <c:order val="1"/>
          <c:tx>
            <c:v>Drawal: Rabi + Boro</c:v>
          </c:tx>
          <c:invertIfNegative val="0"/>
          <c:val>
            <c:numRef>
              <c:f>'Irign-Suply'!$X$42:$X$52</c:f>
              <c:numCache>
                <c:formatCode>0</c:formatCode>
                <c:ptCount val="11"/>
                <c:pt idx="0">
                  <c:v>653.98850526315812</c:v>
                </c:pt>
                <c:pt idx="1">
                  <c:v>497.83835465587038</c:v>
                </c:pt>
                <c:pt idx="2">
                  <c:v>369.0313554655869</c:v>
                </c:pt>
                <c:pt idx="3">
                  <c:v>574.00133441295543</c:v>
                </c:pt>
                <c:pt idx="4">
                  <c:v>685.42486153846153</c:v>
                </c:pt>
                <c:pt idx="5">
                  <c:v>427.31232388663966</c:v>
                </c:pt>
                <c:pt idx="6">
                  <c:v>578.81519999999989</c:v>
                </c:pt>
                <c:pt idx="7">
                  <c:v>85.146558704453426</c:v>
                </c:pt>
                <c:pt idx="8">
                  <c:v>512</c:v>
                </c:pt>
                <c:pt idx="9">
                  <c:v>413.22250000000003</c:v>
                </c:pt>
                <c:pt idx="10">
                  <c:v>646.35399999999993</c:v>
                </c:pt>
              </c:numCache>
            </c:numRef>
          </c:val>
        </c:ser>
        <c:ser>
          <c:idx val="2"/>
          <c:order val="2"/>
          <c:tx>
            <c:v>Allocated: Rabi + Boro</c:v>
          </c:tx>
          <c:invertIfNegative val="0"/>
          <c:val>
            <c:numRef>
              <c:f>'Irign-Suply'!$Y$42:$Y$52</c:f>
              <c:numCache>
                <c:formatCode>0</c:formatCode>
                <c:ptCount val="11"/>
                <c:pt idx="0">
                  <c:v>575.04777327935244</c:v>
                </c:pt>
                <c:pt idx="1">
                  <c:v>419.5627530364373</c:v>
                </c:pt>
                <c:pt idx="2">
                  <c:v>332.56518218623484</c:v>
                </c:pt>
                <c:pt idx="3">
                  <c:v>490.12333603238869</c:v>
                </c:pt>
                <c:pt idx="4">
                  <c:v>668.83238866396766</c:v>
                </c:pt>
                <c:pt idx="5">
                  <c:v>348.60728744939274</c:v>
                </c:pt>
                <c:pt idx="6">
                  <c:v>522.34945748987832</c:v>
                </c:pt>
                <c:pt idx="7">
                  <c:v>86.380566801619423</c:v>
                </c:pt>
                <c:pt idx="8">
                  <c:v>408.38056680161941</c:v>
                </c:pt>
                <c:pt idx="9">
                  <c:v>308.375</c:v>
                </c:pt>
                <c:pt idx="10">
                  <c:v>646.10730000000001</c:v>
                </c:pt>
              </c:numCache>
            </c:numRef>
          </c:val>
        </c:ser>
        <c:ser>
          <c:idx val="3"/>
          <c:order val="3"/>
          <c:tx>
            <c:v>Allocated: Rabi</c:v>
          </c:tx>
          <c:invertIfNegative val="0"/>
          <c:val>
            <c:numRef>
              <c:f>'Irign-Suply'!$S$42:$S$52</c:f>
              <c:numCache>
                <c:formatCode>0</c:formatCode>
                <c:ptCount val="11"/>
                <c:pt idx="0">
                  <c:v>86.380566801619423</c:v>
                </c:pt>
                <c:pt idx="1">
                  <c:v>86.380566801619423</c:v>
                </c:pt>
                <c:pt idx="2">
                  <c:v>86.380566801619423</c:v>
                </c:pt>
                <c:pt idx="3">
                  <c:v>86.380566801619423</c:v>
                </c:pt>
                <c:pt idx="4">
                  <c:v>86.380566801619423</c:v>
                </c:pt>
                <c:pt idx="5">
                  <c:v>86.380566801619423</c:v>
                </c:pt>
                <c:pt idx="6">
                  <c:v>86.380566801619423</c:v>
                </c:pt>
                <c:pt idx="7">
                  <c:v>86.380566801619423</c:v>
                </c:pt>
                <c:pt idx="8">
                  <c:v>86.380566801619423</c:v>
                </c:pt>
                <c:pt idx="9">
                  <c:v>86.345000000000013</c:v>
                </c:pt>
                <c:pt idx="10">
                  <c:v>86.345000000000013</c:v>
                </c:pt>
              </c:numCache>
            </c:numRef>
          </c:val>
        </c:ser>
        <c:dLbls>
          <c:showLegendKey val="0"/>
          <c:showVal val="0"/>
          <c:showCatName val="0"/>
          <c:showSerName val="0"/>
          <c:showPercent val="0"/>
          <c:showBubbleSize val="0"/>
        </c:dLbls>
        <c:gapWidth val="150"/>
        <c:shape val="box"/>
        <c:axId val="38177024"/>
        <c:axId val="38178816"/>
        <c:axId val="0"/>
      </c:bar3DChart>
      <c:catAx>
        <c:axId val="38177024"/>
        <c:scaling>
          <c:orientation val="minMax"/>
        </c:scaling>
        <c:delete val="0"/>
        <c:axPos val="b"/>
        <c:numFmt formatCode="General" sourceLinked="1"/>
        <c:majorTickMark val="none"/>
        <c:minorTickMark val="none"/>
        <c:tickLblPos val="nextTo"/>
        <c:crossAx val="38178816"/>
        <c:crosses val="autoZero"/>
        <c:auto val="1"/>
        <c:lblAlgn val="ctr"/>
        <c:lblOffset val="100"/>
        <c:noMultiLvlLbl val="0"/>
      </c:catAx>
      <c:valAx>
        <c:axId val="38178816"/>
        <c:scaling>
          <c:orientation val="minMax"/>
        </c:scaling>
        <c:delete val="0"/>
        <c:axPos val="l"/>
        <c:majorGridlines/>
        <c:title>
          <c:tx>
            <c:rich>
              <a:bodyPr/>
              <a:lstStyle/>
              <a:p>
                <a:pPr>
                  <a:defRPr/>
                </a:pPr>
                <a:r>
                  <a:rPr lang="en-US"/>
                  <a:t>Volume of water in MCM</a:t>
                </a:r>
              </a:p>
            </c:rich>
          </c:tx>
          <c:overlay val="0"/>
        </c:title>
        <c:numFmt formatCode="0" sourceLinked="1"/>
        <c:majorTickMark val="none"/>
        <c:minorTickMark val="none"/>
        <c:tickLblPos val="nextTo"/>
        <c:crossAx val="38177024"/>
        <c:crosses val="autoZero"/>
        <c:crossBetween val="between"/>
      </c:valAx>
    </c:plotArea>
    <c:legend>
      <c:legendPos val="r"/>
      <c:layout>
        <c:manualLayout>
          <c:xMode val="edge"/>
          <c:yMode val="edge"/>
          <c:x val="5.2248439250249593E-2"/>
          <c:y val="0.86583466662596043"/>
          <c:w val="0.15660783521287652"/>
          <c:h val="0.13416533337403971"/>
        </c:manualLayout>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t>FLOOD MODERATION AT DOWN </a:t>
            </a:r>
            <a:r>
              <a:rPr lang="en-US" sz="1600" dirty="0" smtClean="0"/>
              <a:t>STREAM OF MAITHON &amp; PANCHET DAMS</a:t>
            </a:r>
            <a:endParaRPr lang="en-US" sz="1600" dirty="0"/>
          </a:p>
        </c:rich>
      </c:tx>
      <c:layout>
        <c:manualLayout>
          <c:xMode val="edge"/>
          <c:yMode val="edge"/>
          <c:x val="0.14971168385212713"/>
          <c:y val="0"/>
        </c:manualLayout>
      </c:layout>
      <c:overlay val="0"/>
    </c:title>
    <c:autoTitleDeleted val="0"/>
    <c:plotArea>
      <c:layout>
        <c:manualLayout>
          <c:layoutTarget val="inner"/>
          <c:xMode val="edge"/>
          <c:yMode val="edge"/>
          <c:x val="9.4244566473748445E-2"/>
          <c:y val="8.4907465107359234E-2"/>
          <c:w val="0.90061236900960129"/>
          <c:h val="0.69664351877597652"/>
        </c:manualLayout>
      </c:layout>
      <c:lineChart>
        <c:grouping val="standard"/>
        <c:varyColors val="0"/>
        <c:ser>
          <c:idx val="0"/>
          <c:order val="0"/>
          <c:tx>
            <c:v>M &amp; P Combined Peak Inflow</c:v>
          </c:tx>
          <c:marker>
            <c:symbol val="none"/>
          </c:marker>
          <c:cat>
            <c:strRef>
              <c:f>'Flood-Mod'!$A$6:$A$26</c:f>
              <c:strCache>
                <c:ptCount val="21"/>
                <c:pt idx="0">
                  <c:v>Sep, 1958</c:v>
                </c:pt>
                <c:pt idx="1">
                  <c:v>Oct, 1959</c:v>
                </c:pt>
                <c:pt idx="2">
                  <c:v>Oct, 1961</c:v>
                </c:pt>
                <c:pt idx="3">
                  <c:v>Oct, 1963</c:v>
                </c:pt>
                <c:pt idx="4">
                  <c:v>Oct, 1963</c:v>
                </c:pt>
                <c:pt idx="5">
                  <c:v>Jul, 1971</c:v>
                </c:pt>
                <c:pt idx="6">
                  <c:v>Oct, 1973</c:v>
                </c:pt>
                <c:pt idx="7">
                  <c:v>Sep, 1978</c:v>
                </c:pt>
                <c:pt idx="8">
                  <c:v>Aug, 1980</c:v>
                </c:pt>
                <c:pt idx="9">
                  <c:v>Sep, 1980</c:v>
                </c:pt>
                <c:pt idx="10">
                  <c:v>Jun, 1984</c:v>
                </c:pt>
                <c:pt idx="11">
                  <c:v>Jun, 1984</c:v>
                </c:pt>
                <c:pt idx="12">
                  <c:v>Aug, 1987</c:v>
                </c:pt>
                <c:pt idx="13">
                  <c:v>Sep, 1987</c:v>
                </c:pt>
                <c:pt idx="14">
                  <c:v>Sep, 1995</c:v>
                </c:pt>
                <c:pt idx="15">
                  <c:v>Sep, 2000</c:v>
                </c:pt>
                <c:pt idx="16">
                  <c:v>Sep, 2006</c:v>
                </c:pt>
                <c:pt idx="17">
                  <c:v>Sep, 2007</c:v>
                </c:pt>
                <c:pt idx="18">
                  <c:v>Sep, 2009</c:v>
                </c:pt>
                <c:pt idx="19">
                  <c:v>Aug, 2011</c:v>
                </c:pt>
                <c:pt idx="20">
                  <c:v>Oct, 2013</c:v>
                </c:pt>
              </c:strCache>
            </c:strRef>
          </c:cat>
          <c:val>
            <c:numRef>
              <c:f>'Flood-Mod'!$B$6:$B$26</c:f>
              <c:numCache>
                <c:formatCode>0</c:formatCode>
                <c:ptCount val="21"/>
                <c:pt idx="0">
                  <c:v>15715.849858560006</c:v>
                </c:pt>
                <c:pt idx="1">
                  <c:v>17641.395426815994</c:v>
                </c:pt>
                <c:pt idx="2">
                  <c:v>14611.492841472005</c:v>
                </c:pt>
                <c:pt idx="3">
                  <c:v>12770.897812992001</c:v>
                </c:pt>
                <c:pt idx="4">
                  <c:v>13167.333665280003</c:v>
                </c:pt>
                <c:pt idx="5">
                  <c:v>12006.342955008002</c:v>
                </c:pt>
                <c:pt idx="6">
                  <c:v>16650.305796096003</c:v>
                </c:pt>
                <c:pt idx="7">
                  <c:v>21917.239262207997</c:v>
                </c:pt>
                <c:pt idx="8">
                  <c:v>9656.0446878720068</c:v>
                </c:pt>
                <c:pt idx="9">
                  <c:v>6796.0431820799995</c:v>
                </c:pt>
                <c:pt idx="10">
                  <c:v>6965.9442616320011</c:v>
                </c:pt>
                <c:pt idx="11">
                  <c:v>7815.4496593919994</c:v>
                </c:pt>
                <c:pt idx="12">
                  <c:v>6059.8051706880024</c:v>
                </c:pt>
                <c:pt idx="13">
                  <c:v>6852.676875264001</c:v>
                </c:pt>
                <c:pt idx="14">
                  <c:v>17075.058494976001</c:v>
                </c:pt>
                <c:pt idx="15">
                  <c:v>11185.154403840002</c:v>
                </c:pt>
                <c:pt idx="16">
                  <c:v>20671.298012160012</c:v>
                </c:pt>
                <c:pt idx="17">
                  <c:v>10279.015312896005</c:v>
                </c:pt>
                <c:pt idx="18">
                  <c:v>14838.027614207998</c:v>
                </c:pt>
                <c:pt idx="19">
                  <c:v>5012.0818467840008</c:v>
                </c:pt>
                <c:pt idx="20" formatCode="General">
                  <c:v>11217</c:v>
                </c:pt>
              </c:numCache>
            </c:numRef>
          </c:val>
          <c:smooth val="0"/>
        </c:ser>
        <c:ser>
          <c:idx val="1"/>
          <c:order val="1"/>
          <c:tx>
            <c:v>M &amp; P Combined Peak Outflow</c:v>
          </c:tx>
          <c:marker>
            <c:symbol val="none"/>
          </c:marker>
          <c:val>
            <c:numRef>
              <c:f>'Flood-Mod'!$C$6:$C$26</c:f>
              <c:numCache>
                <c:formatCode>0</c:formatCode>
                <c:ptCount val="21"/>
                <c:pt idx="0">
                  <c:v>4955.4481535999994</c:v>
                </c:pt>
                <c:pt idx="1">
                  <c:v>8155.2518184960009</c:v>
                </c:pt>
                <c:pt idx="2">
                  <c:v>4530.6954547200003</c:v>
                </c:pt>
                <c:pt idx="3">
                  <c:v>3426.3384376320014</c:v>
                </c:pt>
                <c:pt idx="4">
                  <c:v>2576.8330398720022</c:v>
                </c:pt>
                <c:pt idx="5">
                  <c:v>5125.3492331520029</c:v>
                </c:pt>
                <c:pt idx="6">
                  <c:v>4955.4481535999994</c:v>
                </c:pt>
                <c:pt idx="7">
                  <c:v>4615.6459944960034</c:v>
                </c:pt>
                <c:pt idx="8">
                  <c:v>4219.2101422080004</c:v>
                </c:pt>
                <c:pt idx="9">
                  <c:v>3398.0215910400011</c:v>
                </c:pt>
                <c:pt idx="10">
                  <c:v>2973.2688921599993</c:v>
                </c:pt>
                <c:pt idx="11">
                  <c:v>2831.6846591999997</c:v>
                </c:pt>
                <c:pt idx="12">
                  <c:v>3398.0215910400011</c:v>
                </c:pt>
                <c:pt idx="13">
                  <c:v>4530.6954547200012</c:v>
                </c:pt>
                <c:pt idx="14">
                  <c:v>7050.8948014080024</c:v>
                </c:pt>
                <c:pt idx="15">
                  <c:v>5804.9535513599994</c:v>
                </c:pt>
                <c:pt idx="16">
                  <c:v>6909.3105684480024</c:v>
                </c:pt>
                <c:pt idx="17">
                  <c:v>6909.3105684480024</c:v>
                </c:pt>
                <c:pt idx="18">
                  <c:v>8580.0045173760045</c:v>
                </c:pt>
                <c:pt idx="19">
                  <c:v>2718.4172728320018</c:v>
                </c:pt>
                <c:pt idx="20" formatCode="General">
                  <c:v>3291</c:v>
                </c:pt>
              </c:numCache>
            </c:numRef>
          </c:val>
          <c:smooth val="0"/>
        </c:ser>
        <c:ser>
          <c:idx val="2"/>
          <c:order val="2"/>
          <c:tx>
            <c:v>Down stream Channel Capacity</c:v>
          </c:tx>
          <c:marker>
            <c:symbol val="none"/>
          </c:marker>
          <c:val>
            <c:numRef>
              <c:f>'Flood-Mod'!$F$6:$F$26</c:f>
              <c:numCache>
                <c:formatCode>General</c:formatCode>
                <c:ptCount val="21"/>
                <c:pt idx="0">
                  <c:v>7085</c:v>
                </c:pt>
                <c:pt idx="1">
                  <c:v>7085</c:v>
                </c:pt>
                <c:pt idx="2">
                  <c:v>7085</c:v>
                </c:pt>
                <c:pt idx="3">
                  <c:v>7085</c:v>
                </c:pt>
                <c:pt idx="4">
                  <c:v>7085</c:v>
                </c:pt>
                <c:pt idx="5">
                  <c:v>7085</c:v>
                </c:pt>
                <c:pt idx="6">
                  <c:v>7085</c:v>
                </c:pt>
                <c:pt idx="7">
                  <c:v>7085</c:v>
                </c:pt>
                <c:pt idx="8">
                  <c:v>7085</c:v>
                </c:pt>
                <c:pt idx="9">
                  <c:v>7085</c:v>
                </c:pt>
                <c:pt idx="10">
                  <c:v>7085</c:v>
                </c:pt>
                <c:pt idx="11">
                  <c:v>7085</c:v>
                </c:pt>
                <c:pt idx="12">
                  <c:v>7085</c:v>
                </c:pt>
                <c:pt idx="13">
                  <c:v>7085</c:v>
                </c:pt>
                <c:pt idx="14">
                  <c:v>7085</c:v>
                </c:pt>
                <c:pt idx="15">
                  <c:v>7085</c:v>
                </c:pt>
                <c:pt idx="16">
                  <c:v>7085</c:v>
                </c:pt>
                <c:pt idx="17">
                  <c:v>7085</c:v>
                </c:pt>
                <c:pt idx="18">
                  <c:v>7085</c:v>
                </c:pt>
                <c:pt idx="19">
                  <c:v>7085</c:v>
                </c:pt>
                <c:pt idx="20">
                  <c:v>7085</c:v>
                </c:pt>
              </c:numCache>
            </c:numRef>
          </c:val>
          <c:smooth val="0"/>
        </c:ser>
        <c:dLbls>
          <c:showLegendKey val="0"/>
          <c:showVal val="0"/>
          <c:showCatName val="0"/>
          <c:showSerName val="0"/>
          <c:showPercent val="0"/>
          <c:showBubbleSize val="0"/>
        </c:dLbls>
        <c:marker val="1"/>
        <c:smooth val="0"/>
        <c:axId val="41295232"/>
        <c:axId val="41297024"/>
      </c:lineChart>
      <c:catAx>
        <c:axId val="41295232"/>
        <c:scaling>
          <c:orientation val="minMax"/>
        </c:scaling>
        <c:delete val="0"/>
        <c:axPos val="b"/>
        <c:numFmt formatCode="General" sourceLinked="0"/>
        <c:majorTickMark val="none"/>
        <c:minorTickMark val="none"/>
        <c:tickLblPos val="nextTo"/>
        <c:crossAx val="41297024"/>
        <c:crosses val="autoZero"/>
        <c:auto val="1"/>
        <c:lblAlgn val="ctr"/>
        <c:lblOffset val="100"/>
        <c:noMultiLvlLbl val="0"/>
      </c:catAx>
      <c:valAx>
        <c:axId val="41297024"/>
        <c:scaling>
          <c:orientation val="minMax"/>
        </c:scaling>
        <c:delete val="0"/>
        <c:axPos val="l"/>
        <c:majorGridlines/>
        <c:title>
          <c:tx>
            <c:rich>
              <a:bodyPr/>
              <a:lstStyle/>
              <a:p>
                <a:pPr>
                  <a:defRPr/>
                </a:pPr>
                <a:r>
                  <a:rPr lang="en-US"/>
                  <a:t>Discharge in Cumec</a:t>
                </a:r>
              </a:p>
            </c:rich>
          </c:tx>
          <c:overlay val="0"/>
        </c:title>
        <c:numFmt formatCode="0" sourceLinked="1"/>
        <c:majorTickMark val="none"/>
        <c:minorTickMark val="none"/>
        <c:tickLblPos val="nextTo"/>
        <c:crossAx val="41295232"/>
        <c:crosses val="autoZero"/>
        <c:crossBetween val="between"/>
      </c:valAx>
    </c:plotArea>
    <c:legend>
      <c:legendPos val="r"/>
      <c:layout>
        <c:manualLayout>
          <c:xMode val="edge"/>
          <c:yMode val="edge"/>
          <c:x val="7.4369854916785924E-2"/>
          <c:y val="0.84579027330993062"/>
          <c:w val="0.91684015929945895"/>
          <c:h val="0.12359260814009616"/>
        </c:manualLayout>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IN" dirty="0" err="1"/>
              <a:t>Maithon</a:t>
            </a:r>
            <a:r>
              <a:rPr lang="en-IN" dirty="0"/>
              <a:t> </a:t>
            </a:r>
            <a:endParaRPr lang="en-IN" dirty="0" smtClean="0"/>
          </a:p>
        </c:rich>
      </c:tx>
      <c:layout>
        <c:manualLayout>
          <c:xMode val="edge"/>
          <c:yMode val="edge"/>
          <c:x val="0.69098953162910226"/>
          <c:y val="0.18200432510082862"/>
        </c:manualLayout>
      </c:layout>
      <c:overlay val="0"/>
    </c:title>
    <c:autoTitleDeleted val="0"/>
    <c:view3D>
      <c:rotX val="15"/>
      <c:rotY val="20"/>
      <c:rAngAx val="0"/>
      <c:perspective val="30"/>
    </c:view3D>
    <c:floor>
      <c:thickness val="0"/>
    </c:floor>
    <c:sideWall>
      <c:thickness val="0"/>
    </c:sideWall>
    <c:backWall>
      <c:thickness val="0"/>
    </c:backWall>
    <c:plotArea>
      <c:layout/>
      <c:bar3DChart>
        <c:barDir val="col"/>
        <c:grouping val="clustered"/>
        <c:varyColors val="0"/>
        <c:ser>
          <c:idx val="0"/>
          <c:order val="0"/>
          <c:tx>
            <c:v>Original Survey 1955</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'Silt-Dep'!$L$7:$L$9</c:f>
              <c:strCache>
                <c:ptCount val="3"/>
                <c:pt idx="0">
                  <c:v>Dead</c:v>
                </c:pt>
                <c:pt idx="1">
                  <c:v>Live</c:v>
                </c:pt>
                <c:pt idx="2">
                  <c:v>Flood</c:v>
                </c:pt>
              </c:strCache>
            </c:strRef>
          </c:cat>
          <c:val>
            <c:numRef>
              <c:f>'Silt-Dep'!$M$7:$M$9</c:f>
              <c:numCache>
                <c:formatCode>General</c:formatCode>
                <c:ptCount val="3"/>
                <c:pt idx="0">
                  <c:v>206</c:v>
                </c:pt>
                <c:pt idx="1">
                  <c:v>607</c:v>
                </c:pt>
                <c:pt idx="2">
                  <c:v>382</c:v>
                </c:pt>
              </c:numCache>
            </c:numRef>
          </c:val>
        </c:ser>
        <c:ser>
          <c:idx val="1"/>
          <c:order val="1"/>
          <c:tx>
            <c:v>Secondary survey 2002</c:v>
          </c:tx>
          <c:invertIfNegative val="0"/>
          <c:dLbls>
            <c:dLbl>
              <c:idx val="0"/>
              <c:layout>
                <c:manualLayout>
                  <c:x val="3.4135992058230091E-2"/>
                  <c:y val="-2.0508057244285442E-2"/>
                </c:manualLayout>
              </c:layout>
              <c:showLegendKey val="0"/>
              <c:showVal val="1"/>
              <c:showCatName val="0"/>
              <c:showSerName val="0"/>
              <c:showPercent val="0"/>
              <c:showBubbleSize val="0"/>
            </c:dLbl>
            <c:dLbl>
              <c:idx val="1"/>
              <c:layout>
                <c:manualLayout>
                  <c:x val="3.6980658063082594E-2"/>
                  <c:y val="-8.2032228977142081E-3"/>
                </c:manualLayout>
              </c:layout>
              <c:showLegendKey val="0"/>
              <c:showVal val="1"/>
              <c:showCatName val="0"/>
              <c:showSerName val="0"/>
              <c:showPercent val="0"/>
              <c:showBubbleSize val="0"/>
            </c:dLbl>
            <c:dLbl>
              <c:idx val="2"/>
              <c:layout>
                <c:manualLayout>
                  <c:x val="2.8446660048525075E-2"/>
                  <c:y val="-2.0508057244285519E-2"/>
                </c:manualLayout>
              </c:layout>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'Silt-Dep'!$N$7:$N$9</c:f>
              <c:numCache>
                <c:formatCode>General</c:formatCode>
                <c:ptCount val="3"/>
                <c:pt idx="0">
                  <c:v>93</c:v>
                </c:pt>
                <c:pt idx="1">
                  <c:v>441</c:v>
                </c:pt>
                <c:pt idx="2">
                  <c:v>334</c:v>
                </c:pt>
              </c:numCache>
            </c:numRef>
          </c:val>
        </c:ser>
        <c:dLbls>
          <c:showLegendKey val="0"/>
          <c:showVal val="1"/>
          <c:showCatName val="0"/>
          <c:showSerName val="0"/>
          <c:showPercent val="0"/>
          <c:showBubbleSize val="0"/>
        </c:dLbls>
        <c:gapWidth val="150"/>
        <c:shape val="box"/>
        <c:axId val="44068864"/>
        <c:axId val="44070400"/>
        <c:axId val="0"/>
      </c:bar3DChart>
      <c:catAx>
        <c:axId val="44068864"/>
        <c:scaling>
          <c:orientation val="minMax"/>
        </c:scaling>
        <c:delete val="0"/>
        <c:axPos val="b"/>
        <c:numFmt formatCode="General" sourceLinked="0"/>
        <c:majorTickMark val="none"/>
        <c:minorTickMark val="none"/>
        <c:tickLblPos val="nextTo"/>
        <c:crossAx val="44070400"/>
        <c:crosses val="autoZero"/>
        <c:auto val="1"/>
        <c:lblAlgn val="ctr"/>
        <c:lblOffset val="100"/>
        <c:noMultiLvlLbl val="0"/>
      </c:catAx>
      <c:valAx>
        <c:axId val="44070400"/>
        <c:scaling>
          <c:orientation val="minMax"/>
        </c:scaling>
        <c:delete val="1"/>
        <c:axPos val="l"/>
        <c:numFmt formatCode="General" sourceLinked="1"/>
        <c:majorTickMark val="none"/>
        <c:minorTickMark val="none"/>
        <c:tickLblPos val="nextTo"/>
        <c:crossAx val="44068864"/>
        <c:crosses val="autoZero"/>
        <c:crossBetween val="between"/>
      </c:valAx>
    </c:plotArea>
    <c:legend>
      <c:legendPos val="t"/>
      <c:layout>
        <c:manualLayout>
          <c:xMode val="edge"/>
          <c:yMode val="edge"/>
          <c:x val="3.1327164365249731E-2"/>
          <c:y val="0.25465516751368711"/>
          <c:w val="0.32631298135332643"/>
          <c:h val="0.17320168560082475"/>
        </c:manualLayout>
      </c:layout>
      <c:overlay val="0"/>
    </c:legend>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IN" dirty="0" err="1" smtClean="0"/>
              <a:t>Panchet</a:t>
            </a:r>
            <a:endParaRPr lang="en-IN" dirty="0"/>
          </a:p>
        </c:rich>
      </c:tx>
      <c:layout>
        <c:manualLayout>
          <c:xMode val="edge"/>
          <c:yMode val="edge"/>
          <c:x val="0.56130652937597703"/>
          <c:y val="0.20209749421781423"/>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v>Original survey 1956</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'Silt-Dep'!$L$13:$L$15</c:f>
              <c:strCache>
                <c:ptCount val="3"/>
                <c:pt idx="0">
                  <c:v>Dead</c:v>
                </c:pt>
                <c:pt idx="1">
                  <c:v>Live</c:v>
                </c:pt>
                <c:pt idx="2">
                  <c:v>Flood</c:v>
                </c:pt>
              </c:strCache>
            </c:strRef>
          </c:cat>
          <c:val>
            <c:numRef>
              <c:f>'Silt-Dep'!$M$13:$M$15</c:f>
              <c:numCache>
                <c:formatCode>General</c:formatCode>
                <c:ptCount val="3"/>
                <c:pt idx="0">
                  <c:v>236</c:v>
                </c:pt>
                <c:pt idx="1">
                  <c:v>252</c:v>
                </c:pt>
                <c:pt idx="2">
                  <c:v>500</c:v>
                </c:pt>
              </c:numCache>
            </c:numRef>
          </c:val>
        </c:ser>
        <c:ser>
          <c:idx val="1"/>
          <c:order val="1"/>
          <c:tx>
            <c:v>Secondary survey 2011</c:v>
          </c:tx>
          <c:invertIfNegative val="0"/>
          <c:dLbls>
            <c:dLbl>
              <c:idx val="0"/>
              <c:layout>
                <c:manualLayout>
                  <c:x val="3.1954203336421433E-2"/>
                  <c:y val="-1.2025179020512873E-2"/>
                </c:manualLayout>
              </c:layout>
              <c:showLegendKey val="0"/>
              <c:showVal val="1"/>
              <c:showCatName val="0"/>
              <c:showSerName val="0"/>
              <c:showPercent val="0"/>
              <c:showBubbleSize val="0"/>
            </c:dLbl>
            <c:dLbl>
              <c:idx val="1"/>
              <c:layout>
                <c:manualLayout>
                  <c:x val="3.5149623670063482E-2"/>
                  <c:y val="-4.0083930068376241E-3"/>
                </c:manualLayout>
              </c:layout>
              <c:showLegendKey val="0"/>
              <c:showVal val="1"/>
              <c:showCatName val="0"/>
              <c:showSerName val="0"/>
              <c:showPercent val="0"/>
              <c:showBubbleSize val="0"/>
            </c:dLbl>
            <c:dLbl>
              <c:idx val="2"/>
              <c:layout>
                <c:manualLayout>
                  <c:x val="3.5149623670063544E-2"/>
                  <c:y val="0"/>
                </c:manualLayout>
              </c:layout>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'Silt-Dep'!$N$13:$N$15</c:f>
              <c:numCache>
                <c:formatCode>General</c:formatCode>
                <c:ptCount val="3"/>
                <c:pt idx="0">
                  <c:v>106</c:v>
                </c:pt>
                <c:pt idx="1">
                  <c:v>169</c:v>
                </c:pt>
                <c:pt idx="2">
                  <c:v>434</c:v>
                </c:pt>
              </c:numCache>
            </c:numRef>
          </c:val>
        </c:ser>
        <c:dLbls>
          <c:showLegendKey val="0"/>
          <c:showVal val="1"/>
          <c:showCatName val="0"/>
          <c:showSerName val="0"/>
          <c:showPercent val="0"/>
          <c:showBubbleSize val="0"/>
        </c:dLbls>
        <c:gapWidth val="150"/>
        <c:shape val="box"/>
        <c:axId val="43897984"/>
        <c:axId val="43899520"/>
        <c:axId val="0"/>
      </c:bar3DChart>
      <c:catAx>
        <c:axId val="43897984"/>
        <c:scaling>
          <c:orientation val="minMax"/>
        </c:scaling>
        <c:delete val="0"/>
        <c:axPos val="b"/>
        <c:numFmt formatCode="General" sourceLinked="0"/>
        <c:majorTickMark val="none"/>
        <c:minorTickMark val="none"/>
        <c:tickLblPos val="nextTo"/>
        <c:crossAx val="43899520"/>
        <c:crosses val="autoZero"/>
        <c:auto val="1"/>
        <c:lblAlgn val="ctr"/>
        <c:lblOffset val="100"/>
        <c:noMultiLvlLbl val="0"/>
      </c:catAx>
      <c:valAx>
        <c:axId val="43899520"/>
        <c:scaling>
          <c:orientation val="minMax"/>
          <c:max val="700"/>
        </c:scaling>
        <c:delete val="1"/>
        <c:axPos val="l"/>
        <c:numFmt formatCode="General" sourceLinked="1"/>
        <c:majorTickMark val="out"/>
        <c:minorTickMark val="none"/>
        <c:tickLblPos val="nextTo"/>
        <c:crossAx val="43897984"/>
        <c:crosses val="autoZero"/>
        <c:crossBetween val="between"/>
      </c:valAx>
    </c:plotArea>
    <c:legend>
      <c:legendPos val="t"/>
      <c:layout>
        <c:manualLayout>
          <c:xMode val="edge"/>
          <c:yMode val="edge"/>
          <c:x val="1.7309365500229216E-2"/>
          <c:y val="0.32690266683228719"/>
          <c:w val="0.37064359791245971"/>
          <c:h val="0.11991404168904818"/>
        </c:manualLayout>
      </c:layout>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0.01613</cdr:x>
      <cdr:y>0.02326</cdr:y>
    </cdr:from>
    <cdr:to>
      <cdr:x>0.3871</cdr:x>
      <cdr:y>0.13953</cdr:y>
    </cdr:to>
    <cdr:sp macro="" textlink="">
      <cdr:nvSpPr>
        <cdr:cNvPr id="2" name="TextBox 1"/>
        <cdr:cNvSpPr txBox="1"/>
      </cdr:nvSpPr>
      <cdr:spPr>
        <a:xfrm xmlns:a="http://schemas.openxmlformats.org/drawingml/2006/main">
          <a:off x="72008" y="72008"/>
          <a:ext cx="1656184"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smtClean="0"/>
            <a:t>STORAGE IN MCM</a:t>
          </a:r>
          <a:endParaRPr lang="en-IN" sz="1800" b="1"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9EC7BEF-13CE-41E6-8AA3-1DCF94186296}" type="datetimeFigureOut">
              <a:rPr lang="en-IN" smtClean="0"/>
              <a:pPr/>
              <a:t>03-02-2015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6A140E1-0450-4957-90DE-6503875016A3}" type="slidenum">
              <a:rPr lang="en-IN" smtClean="0"/>
              <a:pPr/>
              <a:t>‹#›</a:t>
            </a:fld>
            <a:endParaRPr lang="en-IN"/>
          </a:p>
        </p:txBody>
      </p:sp>
    </p:spTree>
    <p:extLst>
      <p:ext uri="{BB962C8B-B14F-4D97-AF65-F5344CB8AC3E}">
        <p14:creationId xmlns:p14="http://schemas.microsoft.com/office/powerpoint/2010/main" val="1770189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9EC7BEF-13CE-41E6-8AA3-1DCF94186296}" type="datetimeFigureOut">
              <a:rPr lang="en-IN" smtClean="0"/>
              <a:pPr/>
              <a:t>03-02-2015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6A140E1-0450-4957-90DE-6503875016A3}" type="slidenum">
              <a:rPr lang="en-IN" smtClean="0"/>
              <a:pPr/>
              <a:t>‹#›</a:t>
            </a:fld>
            <a:endParaRPr lang="en-IN"/>
          </a:p>
        </p:txBody>
      </p:sp>
    </p:spTree>
    <p:extLst>
      <p:ext uri="{BB962C8B-B14F-4D97-AF65-F5344CB8AC3E}">
        <p14:creationId xmlns:p14="http://schemas.microsoft.com/office/powerpoint/2010/main" val="3494107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9EC7BEF-13CE-41E6-8AA3-1DCF94186296}" type="datetimeFigureOut">
              <a:rPr lang="en-IN" smtClean="0"/>
              <a:pPr/>
              <a:t>03-02-2015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6A140E1-0450-4957-90DE-6503875016A3}" type="slidenum">
              <a:rPr lang="en-IN" smtClean="0"/>
              <a:pPr/>
              <a:t>‹#›</a:t>
            </a:fld>
            <a:endParaRPr lang="en-IN"/>
          </a:p>
        </p:txBody>
      </p:sp>
    </p:spTree>
    <p:extLst>
      <p:ext uri="{BB962C8B-B14F-4D97-AF65-F5344CB8AC3E}">
        <p14:creationId xmlns:p14="http://schemas.microsoft.com/office/powerpoint/2010/main" val="2500121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9EC7BEF-13CE-41E6-8AA3-1DCF94186296}" type="datetimeFigureOut">
              <a:rPr lang="en-IN" smtClean="0"/>
              <a:pPr/>
              <a:t>03-02-2015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6A140E1-0450-4957-90DE-6503875016A3}" type="slidenum">
              <a:rPr lang="en-IN" smtClean="0"/>
              <a:pPr/>
              <a:t>‹#›</a:t>
            </a:fld>
            <a:endParaRPr lang="en-IN"/>
          </a:p>
        </p:txBody>
      </p:sp>
    </p:spTree>
    <p:extLst>
      <p:ext uri="{BB962C8B-B14F-4D97-AF65-F5344CB8AC3E}">
        <p14:creationId xmlns:p14="http://schemas.microsoft.com/office/powerpoint/2010/main" val="4020973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EC7BEF-13CE-41E6-8AA3-1DCF94186296}" type="datetimeFigureOut">
              <a:rPr lang="en-IN" smtClean="0"/>
              <a:pPr/>
              <a:t>03-02-2015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6A140E1-0450-4957-90DE-6503875016A3}" type="slidenum">
              <a:rPr lang="en-IN" smtClean="0"/>
              <a:pPr/>
              <a:t>‹#›</a:t>
            </a:fld>
            <a:endParaRPr lang="en-IN"/>
          </a:p>
        </p:txBody>
      </p:sp>
    </p:spTree>
    <p:extLst>
      <p:ext uri="{BB962C8B-B14F-4D97-AF65-F5344CB8AC3E}">
        <p14:creationId xmlns:p14="http://schemas.microsoft.com/office/powerpoint/2010/main" val="2499523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9EC7BEF-13CE-41E6-8AA3-1DCF94186296}" type="datetimeFigureOut">
              <a:rPr lang="en-IN" smtClean="0"/>
              <a:pPr/>
              <a:t>03-02-2015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6A140E1-0450-4957-90DE-6503875016A3}" type="slidenum">
              <a:rPr lang="en-IN" smtClean="0"/>
              <a:pPr/>
              <a:t>‹#›</a:t>
            </a:fld>
            <a:endParaRPr lang="en-IN"/>
          </a:p>
        </p:txBody>
      </p:sp>
    </p:spTree>
    <p:extLst>
      <p:ext uri="{BB962C8B-B14F-4D97-AF65-F5344CB8AC3E}">
        <p14:creationId xmlns:p14="http://schemas.microsoft.com/office/powerpoint/2010/main" val="4181488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9EC7BEF-13CE-41E6-8AA3-1DCF94186296}" type="datetimeFigureOut">
              <a:rPr lang="en-IN" smtClean="0"/>
              <a:pPr/>
              <a:t>03-02-2015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6A140E1-0450-4957-90DE-6503875016A3}" type="slidenum">
              <a:rPr lang="en-IN" smtClean="0"/>
              <a:pPr/>
              <a:t>‹#›</a:t>
            </a:fld>
            <a:endParaRPr lang="en-IN"/>
          </a:p>
        </p:txBody>
      </p:sp>
    </p:spTree>
    <p:extLst>
      <p:ext uri="{BB962C8B-B14F-4D97-AF65-F5344CB8AC3E}">
        <p14:creationId xmlns:p14="http://schemas.microsoft.com/office/powerpoint/2010/main" val="2925730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9EC7BEF-13CE-41E6-8AA3-1DCF94186296}" type="datetimeFigureOut">
              <a:rPr lang="en-IN" smtClean="0"/>
              <a:pPr/>
              <a:t>03-02-2015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6A140E1-0450-4957-90DE-6503875016A3}" type="slidenum">
              <a:rPr lang="en-IN" smtClean="0"/>
              <a:pPr/>
              <a:t>‹#›</a:t>
            </a:fld>
            <a:endParaRPr lang="en-IN"/>
          </a:p>
        </p:txBody>
      </p:sp>
    </p:spTree>
    <p:extLst>
      <p:ext uri="{BB962C8B-B14F-4D97-AF65-F5344CB8AC3E}">
        <p14:creationId xmlns:p14="http://schemas.microsoft.com/office/powerpoint/2010/main" val="716500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C7BEF-13CE-41E6-8AA3-1DCF94186296}" type="datetimeFigureOut">
              <a:rPr lang="en-IN" smtClean="0"/>
              <a:pPr/>
              <a:t>03-02-2015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6A140E1-0450-4957-90DE-6503875016A3}" type="slidenum">
              <a:rPr lang="en-IN" smtClean="0"/>
              <a:pPr/>
              <a:t>‹#›</a:t>
            </a:fld>
            <a:endParaRPr lang="en-IN"/>
          </a:p>
        </p:txBody>
      </p:sp>
    </p:spTree>
    <p:extLst>
      <p:ext uri="{BB962C8B-B14F-4D97-AF65-F5344CB8AC3E}">
        <p14:creationId xmlns:p14="http://schemas.microsoft.com/office/powerpoint/2010/main" val="2343663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EC7BEF-13CE-41E6-8AA3-1DCF94186296}" type="datetimeFigureOut">
              <a:rPr lang="en-IN" smtClean="0"/>
              <a:pPr/>
              <a:t>03-02-2015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6A140E1-0450-4957-90DE-6503875016A3}" type="slidenum">
              <a:rPr lang="en-IN" smtClean="0"/>
              <a:pPr/>
              <a:t>‹#›</a:t>
            </a:fld>
            <a:endParaRPr lang="en-IN"/>
          </a:p>
        </p:txBody>
      </p:sp>
    </p:spTree>
    <p:extLst>
      <p:ext uri="{BB962C8B-B14F-4D97-AF65-F5344CB8AC3E}">
        <p14:creationId xmlns:p14="http://schemas.microsoft.com/office/powerpoint/2010/main" val="2470321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EC7BEF-13CE-41E6-8AA3-1DCF94186296}" type="datetimeFigureOut">
              <a:rPr lang="en-IN" smtClean="0"/>
              <a:pPr/>
              <a:t>03-02-2015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6A140E1-0450-4957-90DE-6503875016A3}" type="slidenum">
              <a:rPr lang="en-IN" smtClean="0"/>
              <a:pPr/>
              <a:t>‹#›</a:t>
            </a:fld>
            <a:endParaRPr lang="en-IN"/>
          </a:p>
        </p:txBody>
      </p:sp>
    </p:spTree>
    <p:extLst>
      <p:ext uri="{BB962C8B-B14F-4D97-AF65-F5344CB8AC3E}">
        <p14:creationId xmlns:p14="http://schemas.microsoft.com/office/powerpoint/2010/main" val="179175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C7BEF-13CE-41E6-8AA3-1DCF94186296}" type="datetimeFigureOut">
              <a:rPr lang="en-IN" smtClean="0"/>
              <a:pPr/>
              <a:t>03-02-2015</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140E1-0450-4957-90DE-6503875016A3}" type="slidenum">
              <a:rPr lang="en-IN" smtClean="0"/>
              <a:pPr/>
              <a:t>‹#›</a:t>
            </a:fld>
            <a:endParaRPr lang="en-IN"/>
          </a:p>
        </p:txBody>
      </p:sp>
    </p:spTree>
    <p:extLst>
      <p:ext uri="{BB962C8B-B14F-4D97-AF65-F5344CB8AC3E}">
        <p14:creationId xmlns:p14="http://schemas.microsoft.com/office/powerpoint/2010/main" val="2670863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 Id="rId5" Type="http://schemas.openxmlformats.org/officeDocument/2006/relationships/chart" Target="../charts/chart11.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pankar\Pictures\2014-03-04 DSRP Maithon &amp; Panchet\P3030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83768" y="260648"/>
            <a:ext cx="6408712" cy="1323439"/>
          </a:xfrm>
          <a:prstGeom prst="rect">
            <a:avLst/>
          </a:prstGeom>
          <a:noFill/>
        </p:spPr>
        <p:txBody>
          <a:bodyPr wrap="square" rtlCol="0">
            <a:spAutoFit/>
          </a:bodyPr>
          <a:lstStyle/>
          <a:p>
            <a:pPr algn="just"/>
            <a:r>
              <a:rPr lang="en-US" sz="2800" b="1" dirty="0" smtClean="0">
                <a:solidFill>
                  <a:srgbClr val="FF0000"/>
                </a:solidFill>
              </a:rPr>
              <a:t>AN OVERVIEW OF INTEGRATED WATER RESOURCES MANAGEMENT IN DVC</a:t>
            </a:r>
          </a:p>
          <a:p>
            <a:pPr algn="just"/>
            <a:r>
              <a:rPr lang="en-US" sz="2400" b="1" dirty="0"/>
              <a:t> </a:t>
            </a:r>
            <a:r>
              <a:rPr lang="en-US" sz="2400" b="1" dirty="0" smtClean="0"/>
              <a:t>                               </a:t>
            </a:r>
            <a:endParaRPr lang="en-IN" sz="2400" b="1" dirty="0">
              <a:solidFill>
                <a:schemeClr val="tx2">
                  <a:lumMod val="50000"/>
                </a:schemeClr>
              </a:solidFill>
            </a:endParaRPr>
          </a:p>
        </p:txBody>
      </p:sp>
      <p:sp>
        <p:nvSpPr>
          <p:cNvPr id="3" name="TextBox 2"/>
          <p:cNvSpPr txBox="1"/>
          <p:nvPr/>
        </p:nvSpPr>
        <p:spPr>
          <a:xfrm>
            <a:off x="5220072" y="4350588"/>
            <a:ext cx="3923928" cy="1846659"/>
          </a:xfrm>
          <a:prstGeom prst="rect">
            <a:avLst/>
          </a:prstGeom>
          <a:noFill/>
        </p:spPr>
        <p:txBody>
          <a:bodyPr wrap="square" rtlCol="0">
            <a:spAutoFit/>
          </a:bodyPr>
          <a:lstStyle/>
          <a:p>
            <a:r>
              <a:rPr lang="en-US" sz="1200" b="1" dirty="0" smtClean="0">
                <a:solidFill>
                  <a:srgbClr val="FF0000"/>
                </a:solidFill>
              </a:rPr>
              <a:t>PREPARED BY</a:t>
            </a:r>
            <a:r>
              <a:rPr lang="en-US" b="1" dirty="0" smtClean="0">
                <a:solidFill>
                  <a:srgbClr val="FF0000"/>
                </a:solidFill>
              </a:rPr>
              <a:t> </a:t>
            </a:r>
          </a:p>
          <a:p>
            <a:r>
              <a:rPr lang="en-US" b="1" dirty="0" smtClean="0">
                <a:solidFill>
                  <a:srgbClr val="FF0000"/>
                </a:solidFill>
              </a:rPr>
              <a:t>DIPANKAR CHAUDHURI </a:t>
            </a:r>
          </a:p>
          <a:p>
            <a:r>
              <a:rPr lang="en-US" sz="1600" b="1" dirty="0">
                <a:solidFill>
                  <a:srgbClr val="FF0000"/>
                </a:solidFill>
              </a:rPr>
              <a:t> </a:t>
            </a:r>
            <a:r>
              <a:rPr lang="en-US" sz="1600" b="1" dirty="0" smtClean="0">
                <a:solidFill>
                  <a:srgbClr val="FF0000"/>
                </a:solidFill>
              </a:rPr>
              <a:t>    </a:t>
            </a:r>
            <a:r>
              <a:rPr lang="en-US" sz="1400" b="1" dirty="0" smtClean="0">
                <a:solidFill>
                  <a:srgbClr val="FF0000"/>
                </a:solidFill>
              </a:rPr>
              <a:t>SE(CIVIL), DVC</a:t>
            </a:r>
          </a:p>
          <a:p>
            <a:endParaRPr lang="en-US" b="1" dirty="0" smtClean="0">
              <a:solidFill>
                <a:srgbClr val="FF0000"/>
              </a:solidFill>
            </a:endParaRPr>
          </a:p>
          <a:p>
            <a:r>
              <a:rPr lang="en-US" sz="1200" b="1" dirty="0" smtClean="0">
                <a:solidFill>
                  <a:srgbClr val="FF0000"/>
                </a:solidFill>
              </a:rPr>
              <a:t>GUIDED BY</a:t>
            </a:r>
          </a:p>
          <a:p>
            <a:r>
              <a:rPr lang="en-US" b="1" dirty="0" smtClean="0">
                <a:solidFill>
                  <a:srgbClr val="FF0000"/>
                </a:solidFill>
              </a:rPr>
              <a:t>S. B. PANDEY</a:t>
            </a:r>
          </a:p>
          <a:p>
            <a:r>
              <a:rPr lang="en-US" sz="1400" b="1" dirty="0">
                <a:solidFill>
                  <a:srgbClr val="FF0000"/>
                </a:solidFill>
              </a:rPr>
              <a:t> </a:t>
            </a:r>
            <a:r>
              <a:rPr lang="en-US" sz="1400" b="1" dirty="0" smtClean="0">
                <a:solidFill>
                  <a:srgbClr val="FF0000"/>
                </a:solidFill>
              </a:rPr>
              <a:t>    DCE(CIVIL), DVC</a:t>
            </a:r>
            <a:endParaRPr lang="en-IN" sz="1400" b="1" dirty="0">
              <a:solidFill>
                <a:srgbClr val="FF0000"/>
              </a:solidFill>
            </a:endParaRPr>
          </a:p>
        </p:txBody>
      </p:sp>
    </p:spTree>
    <p:extLst>
      <p:ext uri="{BB962C8B-B14F-4D97-AF65-F5344CB8AC3E}">
        <p14:creationId xmlns:p14="http://schemas.microsoft.com/office/powerpoint/2010/main" val="1978602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2681289500"/>
              </p:ext>
            </p:extLst>
          </p:nvPr>
        </p:nvGraphicFramePr>
        <p:xfrm>
          <a:off x="164896" y="3717032"/>
          <a:ext cx="8670192" cy="273630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899592" y="116632"/>
            <a:ext cx="7200800" cy="738664"/>
          </a:xfrm>
          <a:prstGeom prst="rect">
            <a:avLst/>
          </a:prstGeom>
          <a:noFill/>
        </p:spPr>
        <p:txBody>
          <a:bodyPr wrap="square" rtlCol="0">
            <a:spAutoFit/>
          </a:bodyPr>
          <a:lstStyle/>
          <a:p>
            <a:pPr algn="ctr"/>
            <a:r>
              <a:rPr lang="en-US" sz="2400" b="1" dirty="0" smtClean="0">
                <a:solidFill>
                  <a:schemeClr val="accent4">
                    <a:lumMod val="50000"/>
                  </a:schemeClr>
                </a:solidFill>
              </a:rPr>
              <a:t>MUNICIPAL AND INDUSTRIAL WATER WITHDRAWAL</a:t>
            </a:r>
          </a:p>
          <a:p>
            <a:pPr algn="ctr"/>
            <a:r>
              <a:rPr lang="en-US" dirty="0" smtClean="0"/>
              <a:t>Withdrawal in MCM/Day</a:t>
            </a:r>
            <a:endParaRPr lang="en-IN" dirty="0"/>
          </a:p>
        </p:txBody>
      </p:sp>
      <p:graphicFrame>
        <p:nvGraphicFramePr>
          <p:cNvPr id="4" name="Chart 3"/>
          <p:cNvGraphicFramePr>
            <a:graphicFrameLocks noGrp="1"/>
          </p:cNvGraphicFramePr>
          <p:nvPr>
            <p:extLst>
              <p:ext uri="{D42A27DB-BD31-4B8C-83A1-F6EECF244321}">
                <p14:modId xmlns:p14="http://schemas.microsoft.com/office/powerpoint/2010/main" val="2293979529"/>
              </p:ext>
            </p:extLst>
          </p:nvPr>
        </p:nvGraphicFramePr>
        <p:xfrm>
          <a:off x="323528" y="855296"/>
          <a:ext cx="8670192" cy="25280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4631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692696"/>
            <a:ext cx="8640960" cy="2462213"/>
          </a:xfrm>
          <a:prstGeom prst="rect">
            <a:avLst/>
          </a:prstGeom>
          <a:noFill/>
        </p:spPr>
        <p:txBody>
          <a:bodyPr wrap="square" rtlCol="0">
            <a:spAutoFit/>
          </a:bodyPr>
          <a:lstStyle/>
          <a:p>
            <a:pPr algn="ctr"/>
            <a:r>
              <a:rPr lang="en-US" sz="2800" b="1" dirty="0" smtClean="0">
                <a:solidFill>
                  <a:schemeClr val="accent1">
                    <a:lumMod val="75000"/>
                  </a:schemeClr>
                </a:solidFill>
              </a:rPr>
              <a:t>IRRIGATION AREA</a:t>
            </a:r>
          </a:p>
          <a:p>
            <a:endParaRPr lang="en-US" dirty="0"/>
          </a:p>
          <a:p>
            <a:r>
              <a:rPr lang="en-US" b="1" i="1" u="sng" dirty="0" smtClean="0">
                <a:solidFill>
                  <a:schemeClr val="accent2">
                    <a:lumMod val="50000"/>
                  </a:schemeClr>
                </a:solidFill>
              </a:rPr>
              <a:t>WEST BENGAL</a:t>
            </a:r>
          </a:p>
          <a:p>
            <a:r>
              <a:rPr lang="en-IN" dirty="0" err="1" smtClean="0"/>
              <a:t>Kharif</a:t>
            </a:r>
            <a:r>
              <a:rPr lang="en-IN" dirty="0" smtClean="0"/>
              <a:t> Irrigation potential:               9,73,000 acre (3,93,763 hectare)</a:t>
            </a:r>
          </a:p>
          <a:p>
            <a:r>
              <a:rPr lang="en-IN" dirty="0" smtClean="0"/>
              <a:t>Rabi irrigation potential   :                  55,000 acre (22,258 hectare)</a:t>
            </a:r>
          </a:p>
          <a:p>
            <a:endParaRPr lang="en-US" dirty="0"/>
          </a:p>
          <a:p>
            <a:endParaRPr lang="en-US" dirty="0" smtClean="0"/>
          </a:p>
          <a:p>
            <a:r>
              <a:rPr lang="en-US" b="1" i="1" u="sng" dirty="0" smtClean="0">
                <a:solidFill>
                  <a:schemeClr val="accent2">
                    <a:lumMod val="50000"/>
                  </a:schemeClr>
                </a:solidFill>
              </a:rPr>
              <a:t>JHARKHAND</a:t>
            </a:r>
            <a:endParaRPr lang="en-IN" b="1" i="1" u="sng" dirty="0" smtClean="0">
              <a:solidFill>
                <a:schemeClr val="accent2">
                  <a:lumMod val="50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713630150"/>
              </p:ext>
            </p:extLst>
          </p:nvPr>
        </p:nvGraphicFramePr>
        <p:xfrm>
          <a:off x="251519" y="3154909"/>
          <a:ext cx="8280922" cy="3457575"/>
        </p:xfrm>
        <a:graphic>
          <a:graphicData uri="http://schemas.openxmlformats.org/drawingml/2006/table">
            <a:tbl>
              <a:tblPr/>
              <a:tblGrid>
                <a:gridCol w="3158821"/>
                <a:gridCol w="1707367"/>
                <a:gridCol w="1707367"/>
                <a:gridCol w="1707367"/>
              </a:tblGrid>
              <a:tr h="234395">
                <a:tc>
                  <a:txBody>
                    <a:bodyPr/>
                    <a:lstStyle/>
                    <a:p>
                      <a:pPr algn="l" fontAlgn="b"/>
                      <a:r>
                        <a:rPr lang="en-IN" sz="2000" b="0" i="0" u="none" strike="noStrike" dirty="0">
                          <a:solidFill>
                            <a:srgbClr val="000000"/>
                          </a:solidFill>
                          <a:effectLst/>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IN" sz="2000" b="0" i="0" u="none" strike="noStrike">
                          <a:solidFill>
                            <a:srgbClr val="000000"/>
                          </a:solidFill>
                          <a:effectLst/>
                          <a:latin typeface="Calibri"/>
                        </a:rPr>
                        <a:t>Kharif</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IN" sz="2000" b="0" i="0" u="none" strike="noStrike">
                          <a:solidFill>
                            <a:srgbClr val="000000"/>
                          </a:solidFill>
                          <a:effectLst/>
                          <a:latin typeface="Calibri"/>
                        </a:rPr>
                        <a:t>Rabi</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IN" sz="2000" b="0" i="0" u="none" strike="noStrike">
                          <a:solidFill>
                            <a:srgbClr val="000000"/>
                          </a:solidFill>
                          <a:effectLst/>
                          <a:latin typeface="Calibri"/>
                        </a:rPr>
                        <a:t>Total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34395">
                <a:tc>
                  <a:txBody>
                    <a:bodyPr/>
                    <a:lstStyle/>
                    <a:p>
                      <a:pPr algn="l" fontAlgn="b"/>
                      <a:r>
                        <a:rPr lang="en-IN" sz="2000" b="0" i="0" u="none" strike="noStrike" dirty="0">
                          <a:solidFill>
                            <a:srgbClr val="000000"/>
                          </a:solidFill>
                          <a:effectLst/>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IN" sz="2000" b="0" i="0" u="none" strike="noStrike">
                          <a:solidFill>
                            <a:srgbClr val="000000"/>
                          </a:solidFill>
                          <a:effectLst/>
                          <a:latin typeface="Calibri"/>
                        </a:rPr>
                        <a:t>Hectare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IN" sz="2000" b="0" i="0" u="none" strike="noStrike">
                          <a:solidFill>
                            <a:srgbClr val="000000"/>
                          </a:solidFill>
                          <a:effectLst/>
                          <a:latin typeface="Calibri"/>
                        </a:rPr>
                        <a:t>Hectare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IN" sz="2000" b="0" i="0" u="none" strike="noStrike">
                          <a:solidFill>
                            <a:srgbClr val="000000"/>
                          </a:solidFill>
                          <a:effectLst/>
                          <a:latin typeface="Calibri"/>
                        </a:rPr>
                        <a:t>Hectare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34395">
                <a:tc>
                  <a:txBody>
                    <a:bodyPr/>
                    <a:lstStyle/>
                    <a:p>
                      <a:pPr algn="l" fontAlgn="b"/>
                      <a:r>
                        <a:rPr lang="en-IN" sz="2000" b="0" i="0" u="none" strike="noStrike" dirty="0">
                          <a:solidFill>
                            <a:srgbClr val="000000"/>
                          </a:solidFill>
                          <a:effectLst/>
                          <a:latin typeface="Calibri"/>
                        </a:rPr>
                        <a:t>Check </a:t>
                      </a:r>
                      <a:r>
                        <a:rPr lang="en-IN" sz="2000" b="0" i="0" u="none" strike="noStrike" dirty="0" smtClean="0">
                          <a:solidFill>
                            <a:srgbClr val="000000"/>
                          </a:solidFill>
                          <a:effectLst/>
                          <a:latin typeface="Calibri"/>
                        </a:rPr>
                        <a:t>dams (16,882)  </a:t>
                      </a:r>
                      <a:endParaRPr lang="en-IN" sz="20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IN" sz="2000" b="0" i="0" u="none" strike="noStrike">
                          <a:solidFill>
                            <a:srgbClr val="000000"/>
                          </a:solidFill>
                          <a:effectLst/>
                          <a:latin typeface="Calibri"/>
                        </a:rPr>
                        <a:t>64,748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IN" sz="20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IN" sz="2000" b="0" i="0" u="none" strike="noStrike">
                          <a:solidFill>
                            <a:srgbClr val="000000"/>
                          </a:solidFill>
                          <a:effectLst/>
                          <a:latin typeface="Calibri"/>
                        </a:rPr>
                        <a:t>64,748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34395">
                <a:tc>
                  <a:txBody>
                    <a:bodyPr/>
                    <a:lstStyle/>
                    <a:p>
                      <a:pPr algn="l" fontAlgn="b"/>
                      <a:r>
                        <a:rPr lang="en-IN" sz="2000" b="1" i="1" u="sng" strike="noStrike" dirty="0">
                          <a:solidFill>
                            <a:srgbClr val="000000"/>
                          </a:solidFill>
                          <a:effectLst/>
                          <a:latin typeface="Calibri"/>
                        </a:rPr>
                        <a:t>Small Reservoirs</a:t>
                      </a:r>
                    </a:p>
                  </a:txBody>
                  <a:tcPr marL="9525" marR="9525" marT="9525" marB="0" anchor="b">
                    <a:lnL>
                      <a:noFill/>
                    </a:lnL>
                    <a:lnR>
                      <a:noFill/>
                    </a:lnR>
                    <a:lnT>
                      <a:noFill/>
                    </a:lnT>
                    <a:lnB>
                      <a:noFill/>
                    </a:lnB>
                  </a:tcPr>
                </a:tc>
                <a:tc>
                  <a:txBody>
                    <a:bodyPr/>
                    <a:lstStyle/>
                    <a:p>
                      <a:pPr algn="r" fontAlgn="b"/>
                      <a:endParaRPr lang="en-IN" sz="20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endParaRPr lang="en-IN" sz="20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IN" sz="2000" b="0" i="0" u="none" strike="noStrike">
                        <a:solidFill>
                          <a:srgbClr val="000000"/>
                        </a:solidFill>
                        <a:effectLst/>
                        <a:latin typeface="Calibri"/>
                      </a:endParaRPr>
                    </a:p>
                  </a:txBody>
                  <a:tcPr marL="9525" marR="9525" marT="9525" marB="0" anchor="b">
                    <a:lnL>
                      <a:noFill/>
                    </a:lnL>
                    <a:lnR>
                      <a:noFill/>
                    </a:lnR>
                    <a:lnT>
                      <a:noFill/>
                    </a:lnT>
                    <a:lnB>
                      <a:noFill/>
                    </a:lnB>
                  </a:tcPr>
                </a:tc>
              </a:tr>
              <a:tr h="234395">
                <a:tc>
                  <a:txBody>
                    <a:bodyPr/>
                    <a:lstStyle/>
                    <a:p>
                      <a:pPr algn="l" fontAlgn="b"/>
                      <a:r>
                        <a:rPr lang="en-IN" sz="2000" b="0" i="0" u="none" strike="noStrike">
                          <a:solidFill>
                            <a:srgbClr val="000000"/>
                          </a:solidFill>
                          <a:effectLst/>
                          <a:latin typeface="Calibri"/>
                        </a:rPr>
                        <a:t>Jamunia</a:t>
                      </a:r>
                    </a:p>
                  </a:txBody>
                  <a:tcPr marL="9525" marR="9525" marT="9525" marB="0" anchor="b">
                    <a:lnL>
                      <a:noFill/>
                    </a:lnL>
                    <a:lnR>
                      <a:noFill/>
                    </a:lnR>
                    <a:lnT>
                      <a:noFill/>
                    </a:lnT>
                    <a:lnB>
                      <a:noFill/>
                    </a:lnB>
                  </a:tcPr>
                </a:tc>
                <a:tc>
                  <a:txBody>
                    <a:bodyPr/>
                    <a:lstStyle/>
                    <a:p>
                      <a:pPr algn="r" fontAlgn="b"/>
                      <a:r>
                        <a:rPr lang="en-IN" sz="2000" b="0" i="0" u="none" strike="noStrike" dirty="0">
                          <a:solidFill>
                            <a:srgbClr val="000000"/>
                          </a:solidFill>
                          <a:effectLst/>
                          <a:latin typeface="Calibri"/>
                        </a:rPr>
                        <a:t>1458</a:t>
                      </a:r>
                    </a:p>
                  </a:txBody>
                  <a:tcPr marL="9525" marR="9525" marT="9525" marB="0" anchor="b">
                    <a:lnL>
                      <a:noFill/>
                    </a:lnL>
                    <a:lnR>
                      <a:noFill/>
                    </a:lnR>
                    <a:lnT>
                      <a:noFill/>
                    </a:lnT>
                    <a:lnB>
                      <a:noFill/>
                    </a:lnB>
                  </a:tcPr>
                </a:tc>
                <a:tc>
                  <a:txBody>
                    <a:bodyPr/>
                    <a:lstStyle/>
                    <a:p>
                      <a:pPr algn="r" fontAlgn="b"/>
                      <a:endParaRPr lang="en-IN" sz="20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r>
                        <a:rPr lang="en-IN" sz="2000" b="0" i="0" u="none" strike="noStrike">
                          <a:solidFill>
                            <a:srgbClr val="000000"/>
                          </a:solidFill>
                          <a:effectLst/>
                          <a:latin typeface="Calibri"/>
                        </a:rPr>
                        <a:t>1,458</a:t>
                      </a:r>
                    </a:p>
                  </a:txBody>
                  <a:tcPr marL="9525" marR="9525" marT="9525" marB="0" anchor="b">
                    <a:lnL>
                      <a:noFill/>
                    </a:lnL>
                    <a:lnR>
                      <a:noFill/>
                    </a:lnR>
                    <a:lnT>
                      <a:noFill/>
                    </a:lnT>
                    <a:lnB>
                      <a:noFill/>
                    </a:lnB>
                  </a:tcPr>
                </a:tc>
              </a:tr>
              <a:tr h="234395">
                <a:tc>
                  <a:txBody>
                    <a:bodyPr/>
                    <a:lstStyle/>
                    <a:p>
                      <a:pPr algn="l" fontAlgn="b"/>
                      <a:r>
                        <a:rPr lang="en-IN" sz="2000" b="0" i="0" u="none" strike="noStrike">
                          <a:solidFill>
                            <a:srgbClr val="000000"/>
                          </a:solidFill>
                          <a:effectLst/>
                          <a:latin typeface="Calibri"/>
                        </a:rPr>
                        <a:t>Charwa</a:t>
                      </a:r>
                    </a:p>
                  </a:txBody>
                  <a:tcPr marL="9525" marR="9525" marT="9525" marB="0" anchor="b">
                    <a:lnL>
                      <a:noFill/>
                    </a:lnL>
                    <a:lnR>
                      <a:noFill/>
                    </a:lnR>
                    <a:lnT>
                      <a:noFill/>
                    </a:lnT>
                    <a:lnB>
                      <a:noFill/>
                    </a:lnB>
                  </a:tcPr>
                </a:tc>
                <a:tc>
                  <a:txBody>
                    <a:bodyPr/>
                    <a:lstStyle/>
                    <a:p>
                      <a:pPr algn="r" fontAlgn="b"/>
                      <a:r>
                        <a:rPr lang="en-IN" sz="2000" b="0" i="0" u="none" strike="noStrike" dirty="0">
                          <a:solidFill>
                            <a:srgbClr val="000000"/>
                          </a:solidFill>
                          <a:effectLst/>
                          <a:latin typeface="Calibri"/>
                        </a:rPr>
                        <a:t>405</a:t>
                      </a:r>
                    </a:p>
                  </a:txBody>
                  <a:tcPr marL="9525" marR="9525" marT="9525" marB="0" anchor="b">
                    <a:lnL>
                      <a:noFill/>
                    </a:lnL>
                    <a:lnR>
                      <a:noFill/>
                    </a:lnR>
                    <a:lnT>
                      <a:noFill/>
                    </a:lnT>
                    <a:lnB>
                      <a:noFill/>
                    </a:lnB>
                  </a:tcPr>
                </a:tc>
                <a:tc>
                  <a:txBody>
                    <a:bodyPr/>
                    <a:lstStyle/>
                    <a:p>
                      <a:pPr algn="r" fontAlgn="b"/>
                      <a:endParaRPr lang="en-IN" sz="20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r>
                        <a:rPr lang="en-IN" sz="2000" b="0" i="0" u="none" strike="noStrike">
                          <a:solidFill>
                            <a:srgbClr val="000000"/>
                          </a:solidFill>
                          <a:effectLst/>
                          <a:latin typeface="Calibri"/>
                        </a:rPr>
                        <a:t>405</a:t>
                      </a:r>
                    </a:p>
                  </a:txBody>
                  <a:tcPr marL="9525" marR="9525" marT="9525" marB="0" anchor="b">
                    <a:lnL>
                      <a:noFill/>
                    </a:lnL>
                    <a:lnR>
                      <a:noFill/>
                    </a:lnR>
                    <a:lnT>
                      <a:noFill/>
                    </a:lnT>
                    <a:lnB>
                      <a:noFill/>
                    </a:lnB>
                  </a:tcPr>
                </a:tc>
              </a:tr>
              <a:tr h="234395">
                <a:tc>
                  <a:txBody>
                    <a:bodyPr/>
                    <a:lstStyle/>
                    <a:p>
                      <a:pPr algn="l" fontAlgn="b"/>
                      <a:r>
                        <a:rPr lang="en-IN" sz="2000" b="0" i="0" u="none" strike="noStrike">
                          <a:solidFill>
                            <a:srgbClr val="000000"/>
                          </a:solidFill>
                          <a:effectLst/>
                          <a:latin typeface="Calibri"/>
                        </a:rPr>
                        <a:t>Gonda</a:t>
                      </a:r>
                    </a:p>
                  </a:txBody>
                  <a:tcPr marL="9525" marR="9525" marT="9525" marB="0" anchor="b">
                    <a:lnL>
                      <a:noFill/>
                    </a:lnL>
                    <a:lnR>
                      <a:noFill/>
                    </a:lnR>
                    <a:lnT>
                      <a:noFill/>
                    </a:lnT>
                    <a:lnB>
                      <a:noFill/>
                    </a:lnB>
                  </a:tcPr>
                </a:tc>
                <a:tc>
                  <a:txBody>
                    <a:bodyPr/>
                    <a:lstStyle/>
                    <a:p>
                      <a:pPr algn="r" fontAlgn="b"/>
                      <a:r>
                        <a:rPr lang="en-IN" sz="2000" b="0" i="0" u="none" strike="noStrike" dirty="0">
                          <a:solidFill>
                            <a:srgbClr val="000000"/>
                          </a:solidFill>
                          <a:effectLst/>
                          <a:latin typeface="Calibri"/>
                        </a:rPr>
                        <a:t>931</a:t>
                      </a:r>
                    </a:p>
                  </a:txBody>
                  <a:tcPr marL="9525" marR="9525" marT="9525" marB="0" anchor="b">
                    <a:lnL>
                      <a:noFill/>
                    </a:lnL>
                    <a:lnR>
                      <a:noFill/>
                    </a:lnR>
                    <a:lnT>
                      <a:noFill/>
                    </a:lnT>
                    <a:lnB>
                      <a:noFill/>
                    </a:lnB>
                  </a:tcPr>
                </a:tc>
                <a:tc>
                  <a:txBody>
                    <a:bodyPr/>
                    <a:lstStyle/>
                    <a:p>
                      <a:pPr algn="r" fontAlgn="b"/>
                      <a:endParaRPr lang="en-IN" sz="20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r>
                        <a:rPr lang="en-IN" sz="2000" b="0" i="0" u="none" strike="noStrike">
                          <a:solidFill>
                            <a:srgbClr val="000000"/>
                          </a:solidFill>
                          <a:effectLst/>
                          <a:latin typeface="Calibri"/>
                        </a:rPr>
                        <a:t>931</a:t>
                      </a:r>
                    </a:p>
                  </a:txBody>
                  <a:tcPr marL="9525" marR="9525" marT="9525" marB="0" anchor="b">
                    <a:lnL>
                      <a:noFill/>
                    </a:lnL>
                    <a:lnR>
                      <a:noFill/>
                    </a:lnR>
                    <a:lnT>
                      <a:noFill/>
                    </a:lnT>
                    <a:lnB>
                      <a:noFill/>
                    </a:lnB>
                  </a:tcPr>
                </a:tc>
              </a:tr>
              <a:tr h="234395">
                <a:tc>
                  <a:txBody>
                    <a:bodyPr/>
                    <a:lstStyle/>
                    <a:p>
                      <a:pPr algn="l" fontAlgn="b"/>
                      <a:r>
                        <a:rPr lang="en-US" sz="2000" b="1" i="1" u="sng" strike="noStrike" dirty="0" smtClean="0">
                          <a:solidFill>
                            <a:srgbClr val="000000"/>
                          </a:solidFill>
                          <a:effectLst/>
                          <a:latin typeface="Calibri"/>
                        </a:rPr>
                        <a:t>Proposed</a:t>
                      </a:r>
                      <a:endParaRPr lang="en-IN" sz="2000" b="1" i="1" u="sng"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endParaRPr lang="en-IN" sz="20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endParaRPr lang="en-IN" sz="20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IN" sz="2000" b="0" i="0" u="none" strike="noStrike">
                        <a:solidFill>
                          <a:srgbClr val="000000"/>
                        </a:solidFill>
                        <a:effectLst/>
                        <a:latin typeface="Calibri"/>
                      </a:endParaRPr>
                    </a:p>
                  </a:txBody>
                  <a:tcPr marL="9525" marR="9525" marT="9525" marB="0" anchor="b">
                    <a:lnL>
                      <a:noFill/>
                    </a:lnL>
                    <a:lnR>
                      <a:noFill/>
                    </a:lnR>
                    <a:lnT>
                      <a:noFill/>
                    </a:lnT>
                    <a:lnB>
                      <a:noFill/>
                    </a:lnB>
                  </a:tcPr>
                </a:tc>
              </a:tr>
              <a:tr h="234395">
                <a:tc>
                  <a:txBody>
                    <a:bodyPr/>
                    <a:lstStyle/>
                    <a:p>
                      <a:pPr algn="l" fontAlgn="b"/>
                      <a:r>
                        <a:rPr lang="en-IN" sz="2000" b="0" i="0" u="none" strike="noStrike">
                          <a:solidFill>
                            <a:srgbClr val="000000"/>
                          </a:solidFill>
                          <a:effectLst/>
                          <a:latin typeface="Calibri"/>
                        </a:rPr>
                        <a:t>Konar Reservoir</a:t>
                      </a:r>
                    </a:p>
                  </a:txBody>
                  <a:tcPr marL="9525" marR="9525" marT="9525" marB="0" anchor="b">
                    <a:lnL>
                      <a:noFill/>
                    </a:lnL>
                    <a:lnR>
                      <a:noFill/>
                    </a:lnR>
                    <a:lnT>
                      <a:noFill/>
                    </a:lnT>
                    <a:lnB>
                      <a:noFill/>
                    </a:lnB>
                  </a:tcPr>
                </a:tc>
                <a:tc>
                  <a:txBody>
                    <a:bodyPr/>
                    <a:lstStyle/>
                    <a:p>
                      <a:pPr algn="r" fontAlgn="b"/>
                      <a:r>
                        <a:rPr lang="en-IN" sz="2000" b="0" i="0" u="none" strike="noStrike">
                          <a:solidFill>
                            <a:srgbClr val="000000"/>
                          </a:solidFill>
                          <a:effectLst/>
                          <a:latin typeface="Calibri"/>
                        </a:rPr>
                        <a:t>47,849</a:t>
                      </a:r>
                    </a:p>
                  </a:txBody>
                  <a:tcPr marL="9525" marR="9525" marT="9525" marB="0" anchor="b">
                    <a:lnL>
                      <a:noFill/>
                    </a:lnL>
                    <a:lnR>
                      <a:noFill/>
                    </a:lnR>
                    <a:lnT>
                      <a:noFill/>
                    </a:lnT>
                    <a:lnB>
                      <a:noFill/>
                    </a:lnB>
                  </a:tcPr>
                </a:tc>
                <a:tc>
                  <a:txBody>
                    <a:bodyPr/>
                    <a:lstStyle/>
                    <a:p>
                      <a:pPr algn="r" fontAlgn="b"/>
                      <a:r>
                        <a:rPr lang="en-IN" sz="2000" b="0" i="0" u="none" strike="noStrike" dirty="0">
                          <a:solidFill>
                            <a:srgbClr val="000000"/>
                          </a:solidFill>
                          <a:effectLst/>
                          <a:latin typeface="Calibri"/>
                        </a:rPr>
                        <a:t>14,074</a:t>
                      </a:r>
                    </a:p>
                  </a:txBody>
                  <a:tcPr marL="9525" marR="9525" marT="9525" marB="0" anchor="b">
                    <a:lnL>
                      <a:noFill/>
                    </a:lnL>
                    <a:lnR>
                      <a:noFill/>
                    </a:lnR>
                    <a:lnT>
                      <a:noFill/>
                    </a:lnT>
                    <a:lnB>
                      <a:noFill/>
                    </a:lnB>
                  </a:tcPr>
                </a:tc>
                <a:tc>
                  <a:txBody>
                    <a:bodyPr/>
                    <a:lstStyle/>
                    <a:p>
                      <a:pPr algn="r" fontAlgn="b"/>
                      <a:r>
                        <a:rPr lang="en-IN" sz="2000" b="0" i="0" u="none" strike="noStrike">
                          <a:solidFill>
                            <a:srgbClr val="000000"/>
                          </a:solidFill>
                          <a:effectLst/>
                          <a:latin typeface="Calibri"/>
                        </a:rPr>
                        <a:t>61,923</a:t>
                      </a:r>
                    </a:p>
                  </a:txBody>
                  <a:tcPr marL="9525" marR="9525" marT="9525" marB="0" anchor="b">
                    <a:lnL>
                      <a:noFill/>
                    </a:lnL>
                    <a:lnR>
                      <a:noFill/>
                    </a:lnR>
                    <a:lnT>
                      <a:noFill/>
                    </a:lnT>
                    <a:lnB>
                      <a:noFill/>
                    </a:lnB>
                  </a:tcPr>
                </a:tc>
              </a:tr>
              <a:tr h="234395">
                <a:tc>
                  <a:txBody>
                    <a:bodyPr/>
                    <a:lstStyle/>
                    <a:p>
                      <a:pPr algn="l" fontAlgn="b"/>
                      <a:r>
                        <a:rPr lang="en-IN" sz="2000" b="0" i="0" u="none" strike="noStrike">
                          <a:solidFill>
                            <a:srgbClr val="000000"/>
                          </a:solidFill>
                          <a:effectLst/>
                          <a:latin typeface="Calibri"/>
                        </a:rPr>
                        <a:t>Balpahari Reservoir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IN" sz="2000" b="0" i="0" u="none" strike="noStrike">
                          <a:solidFill>
                            <a:srgbClr val="000000"/>
                          </a:solidFill>
                          <a:effectLst/>
                          <a:latin typeface="Calibri"/>
                        </a:rPr>
                        <a:t>40,468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IN" sz="2000" b="0" i="0" u="none" strike="noStrike" dirty="0">
                          <a:solidFill>
                            <a:srgbClr val="000000"/>
                          </a:solidFill>
                          <a:effectLst/>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IN" sz="2000" b="0" i="0" u="none" strike="noStrike" dirty="0">
                          <a:solidFill>
                            <a:srgbClr val="000000"/>
                          </a:solidFill>
                          <a:effectLst/>
                          <a:latin typeface="Calibri"/>
                        </a:rPr>
                        <a:t>40,468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34395">
                <a:tc>
                  <a:txBody>
                    <a:bodyPr/>
                    <a:lstStyle/>
                    <a:p>
                      <a:pPr algn="l" fontAlgn="b"/>
                      <a:endParaRPr lang="en-IN" sz="20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20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20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IN" sz="2000" b="0" i="0" u="none" strike="noStrike" dirty="0">
                          <a:solidFill>
                            <a:srgbClr val="000000"/>
                          </a:solidFill>
                          <a:effectLst/>
                          <a:latin typeface="Calibri"/>
                        </a:rPr>
                        <a:t>1,69,933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740694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1454231675"/>
              </p:ext>
            </p:extLst>
          </p:nvPr>
        </p:nvGraphicFramePr>
        <p:xfrm>
          <a:off x="237522" y="2276871"/>
          <a:ext cx="4550502" cy="42989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a:graphicFrameLocks noGrp="1"/>
          </p:cNvGraphicFramePr>
          <p:nvPr>
            <p:extLst>
              <p:ext uri="{D42A27DB-BD31-4B8C-83A1-F6EECF244321}">
                <p14:modId xmlns:p14="http://schemas.microsoft.com/office/powerpoint/2010/main" val="3170819510"/>
              </p:ext>
            </p:extLst>
          </p:nvPr>
        </p:nvGraphicFramePr>
        <p:xfrm>
          <a:off x="4429124" y="2214554"/>
          <a:ext cx="4477354" cy="43613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6415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4217301576"/>
              </p:ext>
            </p:extLst>
          </p:nvPr>
        </p:nvGraphicFramePr>
        <p:xfrm>
          <a:off x="236904" y="284529"/>
          <a:ext cx="8670192" cy="62889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793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2208611317"/>
              </p:ext>
            </p:extLst>
          </p:nvPr>
        </p:nvGraphicFramePr>
        <p:xfrm>
          <a:off x="236904" y="284529"/>
          <a:ext cx="8670192" cy="62889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81041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3338117045"/>
              </p:ext>
            </p:extLst>
          </p:nvPr>
        </p:nvGraphicFramePr>
        <p:xfrm>
          <a:off x="237522" y="282133"/>
          <a:ext cx="8668956" cy="62937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6908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9036496" cy="1077218"/>
          </a:xfrm>
          <a:prstGeom prst="rect">
            <a:avLst/>
          </a:prstGeom>
          <a:noFill/>
        </p:spPr>
        <p:txBody>
          <a:bodyPr wrap="square" rtlCol="0">
            <a:spAutoFit/>
          </a:bodyPr>
          <a:lstStyle/>
          <a:p>
            <a:pPr algn="ctr"/>
            <a:r>
              <a:rPr lang="en-US" sz="3200" b="1" dirty="0" smtClean="0"/>
              <a:t>A VIEW OF DAMODAR VALLEY RESERVOIR STORAGE AND FLOOD MODERATION </a:t>
            </a:r>
            <a:endParaRPr lang="en-IN" sz="3200" b="1" dirty="0"/>
          </a:p>
        </p:txBody>
      </p:sp>
      <p:sp>
        <p:nvSpPr>
          <p:cNvPr id="4" name="Rectangle 3"/>
          <p:cNvSpPr txBox="1">
            <a:spLocks noChangeArrowheads="1"/>
          </p:cNvSpPr>
          <p:nvPr/>
        </p:nvSpPr>
        <p:spPr bwMode="auto">
          <a:xfrm>
            <a:off x="107504" y="1193850"/>
            <a:ext cx="9036496" cy="5664150"/>
          </a:xfrm>
          <a:prstGeom prst="rect">
            <a:avLst/>
          </a:prstGeom>
          <a:solidFill>
            <a:srgbClr val="F4F3D9"/>
          </a:solidFill>
          <a:ln>
            <a:solidFill>
              <a:srgbClr val="FF9966"/>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90000"/>
              </a:lnSpc>
              <a:spcBef>
                <a:spcPct val="20000"/>
              </a:spcBef>
              <a:spcAft>
                <a:spcPct val="0"/>
              </a:spcAft>
              <a:buClr>
                <a:srgbClr val="E09142"/>
              </a:buClr>
              <a:buSzPct val="85000"/>
              <a:buNone/>
              <a:tabLst/>
              <a:defRPr/>
            </a:pPr>
            <a:r>
              <a:rPr kumimoji="0" lang="en-US" sz="1600" b="0" i="0" u="none" strike="noStrike" kern="0" cap="none" spc="0" normalizeH="0" baseline="0" noProof="0" dirty="0" smtClean="0">
                <a:ln>
                  <a:noFill/>
                </a:ln>
                <a:effectLst/>
                <a:uLnTx/>
                <a:uFillTx/>
                <a:latin typeface="Arial"/>
                <a:ea typeface="+mn-ea"/>
                <a:cs typeface="Times New Roman" charset="0"/>
              </a:rPr>
              <a:t>---------------------------------------------------------------------------------------------------------------------------------</a:t>
            </a:r>
          </a:p>
          <a:p>
            <a:pPr marL="0" marR="0" lvl="0" indent="0" algn="l" defTabSz="914400" rtl="0" eaLnBrk="1" fontAlgn="base" latinLnBrk="0" hangingPunct="1">
              <a:lnSpc>
                <a:spcPct val="90000"/>
              </a:lnSpc>
              <a:spcBef>
                <a:spcPct val="20000"/>
              </a:spcBef>
              <a:spcAft>
                <a:spcPct val="0"/>
              </a:spcAft>
              <a:buClr>
                <a:srgbClr val="E09142"/>
              </a:buClr>
              <a:buSzPct val="85000"/>
              <a:buNone/>
              <a:tabLst/>
              <a:defRPr/>
            </a:pPr>
            <a:r>
              <a:rPr kumimoji="0" lang="en-US" sz="1600" b="0" i="0" u="none" strike="noStrike" kern="0" cap="none" spc="0" normalizeH="0" baseline="0" noProof="0" dirty="0" smtClean="0">
                <a:ln>
                  <a:noFill/>
                </a:ln>
                <a:effectLst/>
                <a:uLnTx/>
                <a:uFillTx/>
                <a:latin typeface="Arial"/>
                <a:ea typeface="+mn-ea"/>
                <a:cs typeface="Times New Roman" charset="0"/>
              </a:rPr>
              <a:t>                             </a:t>
            </a:r>
            <a:r>
              <a:rPr kumimoji="0" lang="en-US" sz="1600" b="1" i="0" u="none" strike="noStrike" kern="0" cap="none" spc="0" normalizeH="0" baseline="0" noProof="0" dirty="0" smtClean="0">
                <a:ln>
                  <a:noFill/>
                </a:ln>
                <a:effectLst/>
                <a:uLnTx/>
                <a:uFillTx/>
                <a:latin typeface="Arial"/>
                <a:ea typeface="+mn-ea"/>
                <a:cs typeface="Times New Roman" charset="0"/>
              </a:rPr>
              <a:t>Flood                Live               Total               Flood Moderation Capacity</a:t>
            </a:r>
          </a:p>
          <a:p>
            <a:pPr marL="0" marR="0" lvl="0" indent="0" algn="l" defTabSz="914400" rtl="0" eaLnBrk="1" fontAlgn="base" latinLnBrk="0" hangingPunct="1">
              <a:lnSpc>
                <a:spcPct val="90000"/>
              </a:lnSpc>
              <a:spcBef>
                <a:spcPct val="20000"/>
              </a:spcBef>
              <a:spcAft>
                <a:spcPct val="0"/>
              </a:spcAft>
              <a:buClr>
                <a:srgbClr val="E09142"/>
              </a:buClr>
              <a:buSzPct val="85000"/>
              <a:buNone/>
              <a:tabLst/>
              <a:defRPr/>
            </a:pPr>
            <a:r>
              <a:rPr kumimoji="0" lang="en-US" sz="1600" b="1" i="0" u="none" strike="noStrike" kern="0" cap="none" spc="0" normalizeH="0" baseline="0" noProof="0" dirty="0" smtClean="0">
                <a:ln>
                  <a:noFill/>
                </a:ln>
                <a:effectLst/>
                <a:uLnTx/>
                <a:uFillTx/>
                <a:latin typeface="Arial"/>
                <a:ea typeface="+mn-ea"/>
                <a:cs typeface="Times New Roman" charset="0"/>
              </a:rPr>
              <a:t>                           Storage            Storage           Storage       Combined Peak    Moderated   </a:t>
            </a:r>
          </a:p>
          <a:p>
            <a:pPr marL="0" marR="0" lvl="0" indent="0" algn="l" defTabSz="914400" rtl="0" eaLnBrk="1" fontAlgn="base" latinLnBrk="0" hangingPunct="1">
              <a:lnSpc>
                <a:spcPct val="90000"/>
              </a:lnSpc>
              <a:spcBef>
                <a:spcPct val="20000"/>
              </a:spcBef>
              <a:spcAft>
                <a:spcPct val="0"/>
              </a:spcAft>
              <a:buClr>
                <a:srgbClr val="E09142"/>
              </a:buClr>
              <a:buSzPct val="85000"/>
              <a:buNone/>
              <a:tabLst/>
              <a:defRPr/>
            </a:pPr>
            <a:r>
              <a:rPr kumimoji="0" lang="en-US" sz="1600" b="1" i="0" u="none" strike="noStrike" kern="0" cap="none" spc="0" normalizeH="0" baseline="0" noProof="0" dirty="0" smtClean="0">
                <a:ln>
                  <a:noFill/>
                </a:ln>
                <a:effectLst/>
                <a:uLnTx/>
                <a:uFillTx/>
                <a:latin typeface="Arial"/>
                <a:ea typeface="+mn-ea"/>
                <a:cs typeface="Times New Roman" charset="0"/>
              </a:rPr>
              <a:t>                                                                                                        Inflow                Outflow              </a:t>
            </a:r>
          </a:p>
          <a:p>
            <a:pPr marL="0" marR="0" lvl="0" indent="0" algn="l" defTabSz="914400" rtl="0" eaLnBrk="1" fontAlgn="base" latinLnBrk="0" hangingPunct="1">
              <a:lnSpc>
                <a:spcPct val="90000"/>
              </a:lnSpc>
              <a:spcBef>
                <a:spcPct val="20000"/>
              </a:spcBef>
              <a:spcAft>
                <a:spcPct val="0"/>
              </a:spcAft>
              <a:buClr>
                <a:srgbClr val="E09142"/>
              </a:buClr>
              <a:buSzPct val="85000"/>
              <a:buNone/>
              <a:tabLst/>
              <a:defRPr/>
            </a:pPr>
            <a:r>
              <a:rPr kumimoji="0" lang="en-US" sz="1600" b="1" i="0" u="none" strike="noStrike" kern="0" cap="none" spc="0" normalizeH="0" baseline="0" noProof="0" dirty="0" smtClean="0">
                <a:ln>
                  <a:noFill/>
                </a:ln>
                <a:effectLst/>
                <a:uLnTx/>
                <a:uFillTx/>
                <a:latin typeface="Arial"/>
                <a:ea typeface="+mn-ea"/>
                <a:cs typeface="Times New Roman" charset="0"/>
              </a:rPr>
              <a:t>                                                     (MCM)                                                     (</a:t>
            </a:r>
            <a:r>
              <a:rPr kumimoji="0" lang="en-US" sz="1600" b="1" i="0" u="none" strike="noStrike" kern="0" cap="none" spc="0" normalizeH="0" baseline="0" noProof="0" dirty="0" err="1" smtClean="0">
                <a:ln>
                  <a:noFill/>
                </a:ln>
                <a:effectLst/>
                <a:uLnTx/>
                <a:uFillTx/>
                <a:latin typeface="Arial"/>
                <a:ea typeface="+mn-ea"/>
                <a:cs typeface="Times New Roman" charset="0"/>
              </a:rPr>
              <a:t>Cumec</a:t>
            </a:r>
            <a:r>
              <a:rPr kumimoji="0" lang="en-US" sz="1600" b="1" i="0" u="none" strike="noStrike" kern="0" cap="none" spc="0" normalizeH="0" baseline="0" noProof="0" dirty="0" smtClean="0">
                <a:ln>
                  <a:noFill/>
                </a:ln>
                <a:effectLst/>
                <a:uLnTx/>
                <a:uFillTx/>
                <a:latin typeface="Arial"/>
                <a:ea typeface="+mn-ea"/>
                <a:cs typeface="Times New Roman" charset="0"/>
              </a:rPr>
              <a:t>)</a:t>
            </a:r>
          </a:p>
          <a:p>
            <a:pPr marL="0" marR="0" lvl="0" indent="0" algn="l" defTabSz="914400" rtl="0" eaLnBrk="1" fontAlgn="base" latinLnBrk="0" hangingPunct="1">
              <a:lnSpc>
                <a:spcPct val="90000"/>
              </a:lnSpc>
              <a:spcBef>
                <a:spcPct val="20000"/>
              </a:spcBef>
              <a:spcAft>
                <a:spcPct val="0"/>
              </a:spcAft>
              <a:buClr>
                <a:srgbClr val="E09142"/>
              </a:buClr>
              <a:buSzPct val="85000"/>
              <a:buNone/>
              <a:tabLst/>
              <a:defRPr/>
            </a:pPr>
            <a:r>
              <a:rPr kumimoji="0" lang="en-US" sz="1600" b="1" i="0" u="none" strike="noStrike" kern="0" cap="none" spc="0" normalizeH="0" baseline="0" noProof="0" dirty="0" smtClean="0">
                <a:ln>
                  <a:noFill/>
                </a:ln>
                <a:effectLst/>
                <a:uLnTx/>
                <a:uFillTx/>
                <a:latin typeface="Arial"/>
                <a:ea typeface="+mn-ea"/>
                <a:cs typeface="Times New Roman" charset="0"/>
              </a:rPr>
              <a:t>----------------------- ---------------------------------------------------------------------------------------------------------</a:t>
            </a:r>
            <a:r>
              <a:rPr kumimoji="0" lang="en-US" sz="3200" b="1" i="0" u="none" strike="noStrike" kern="0" cap="none" spc="0" normalizeH="0" baseline="0" noProof="0" dirty="0" smtClean="0">
                <a:ln>
                  <a:noFill/>
                </a:ln>
                <a:effectLst/>
                <a:uLnTx/>
                <a:uFillTx/>
                <a:latin typeface="Arial"/>
                <a:ea typeface="+mn-ea"/>
                <a:cs typeface="Times New Roman" charset="0"/>
              </a:rPr>
              <a:t>          </a:t>
            </a:r>
          </a:p>
          <a:p>
            <a:pPr marL="342900" marR="0" lvl="0" indent="-342900" algn="l" defTabSz="914400" rtl="0" eaLnBrk="1" fontAlgn="base" latinLnBrk="0" hangingPunct="1">
              <a:lnSpc>
                <a:spcPct val="90000"/>
              </a:lnSpc>
              <a:spcBef>
                <a:spcPct val="20000"/>
              </a:spcBef>
              <a:spcAft>
                <a:spcPct val="0"/>
              </a:spcAft>
              <a:buClr>
                <a:srgbClr val="E09142"/>
              </a:buClr>
              <a:buSzPct val="85000"/>
              <a:buFont typeface="Wingdings" pitchFamily="2" charset="2"/>
              <a:buNone/>
              <a:tabLst/>
              <a:defRPr/>
            </a:pPr>
            <a:r>
              <a:rPr kumimoji="0" lang="en-US" sz="1600" b="1" i="0" u="none" strike="noStrike" kern="0" cap="none" spc="0" normalizeH="0" baseline="0" noProof="0" dirty="0" smtClean="0">
                <a:ln>
                  <a:noFill/>
                </a:ln>
                <a:effectLst/>
                <a:uLnTx/>
                <a:uFillTx/>
                <a:latin typeface="Arial"/>
                <a:ea typeface="+mn-ea"/>
                <a:cs typeface="Times New Roman" charset="0"/>
              </a:rPr>
              <a:t>  Original Plan        3579                 2838                7009               28321                   7085</a:t>
            </a:r>
          </a:p>
          <a:p>
            <a:pPr marL="0" marR="0" lvl="0" indent="0" algn="l" defTabSz="914400" rtl="0" eaLnBrk="1" fontAlgn="base" latinLnBrk="0" hangingPunct="1">
              <a:lnSpc>
                <a:spcPct val="90000"/>
              </a:lnSpc>
              <a:spcBef>
                <a:spcPct val="20000"/>
              </a:spcBef>
              <a:spcAft>
                <a:spcPct val="0"/>
              </a:spcAft>
              <a:buClr>
                <a:srgbClr val="E09142"/>
              </a:buClr>
              <a:buSzPct val="85000"/>
              <a:buNone/>
              <a:tabLst/>
              <a:defRPr/>
            </a:pPr>
            <a:r>
              <a:rPr kumimoji="0" lang="en-US" sz="1600" b="0" i="0" u="none" strike="noStrike" kern="0" cap="none" spc="0" normalizeH="0" baseline="0" noProof="0" dirty="0" smtClean="0">
                <a:ln>
                  <a:noFill/>
                </a:ln>
                <a:effectLst/>
                <a:uLnTx/>
                <a:uFillTx/>
                <a:latin typeface="Arial"/>
                <a:ea typeface="+mn-ea"/>
                <a:cs typeface="Times New Roman" charset="0"/>
              </a:rPr>
              <a:t>                                </a:t>
            </a:r>
            <a:endParaRPr kumimoji="0" lang="en-US" sz="1600" b="1" i="0" u="none" strike="noStrike" kern="0" cap="none" spc="0" normalizeH="0" baseline="0" noProof="0" dirty="0" smtClean="0">
              <a:ln>
                <a:noFill/>
              </a:ln>
              <a:effectLst/>
              <a:uLnTx/>
              <a:uFillTx/>
              <a:latin typeface="Arial"/>
              <a:ea typeface="+mn-ea"/>
              <a:cs typeface="Times New Roman" charset="0"/>
            </a:endParaRPr>
          </a:p>
          <a:p>
            <a:pPr marL="342900" marR="0" lvl="0" indent="-342900" algn="l" defTabSz="914400" rtl="0" eaLnBrk="1" fontAlgn="base" latinLnBrk="0" hangingPunct="1">
              <a:lnSpc>
                <a:spcPct val="90000"/>
              </a:lnSpc>
              <a:spcBef>
                <a:spcPct val="20000"/>
              </a:spcBef>
              <a:spcAft>
                <a:spcPct val="0"/>
              </a:spcAft>
              <a:buClr>
                <a:srgbClr val="E09142"/>
              </a:buClr>
              <a:buSzPct val="85000"/>
              <a:buFont typeface="Wingdings" pitchFamily="2" charset="2"/>
              <a:buNone/>
              <a:tabLst/>
              <a:defRPr/>
            </a:pPr>
            <a:r>
              <a:rPr kumimoji="0" lang="en-US" sz="1600" b="1" i="0" u="none" strike="noStrike" kern="0" cap="none" spc="0" normalizeH="0" baseline="0" noProof="0" dirty="0" smtClean="0">
                <a:ln>
                  <a:noFill/>
                </a:ln>
                <a:effectLst/>
                <a:uLnTx/>
                <a:uFillTx/>
                <a:latin typeface="Arial"/>
                <a:ea typeface="+mn-ea"/>
                <a:cs typeface="Times New Roman" charset="0"/>
              </a:rPr>
              <a:t>  1st Stage of          1851                 1318                3812               18420                   7085 </a:t>
            </a:r>
          </a:p>
          <a:p>
            <a:pPr marL="342900" marR="0" lvl="0" indent="-342900" algn="l" defTabSz="914400" rtl="0" eaLnBrk="1" fontAlgn="base" latinLnBrk="0" hangingPunct="1">
              <a:lnSpc>
                <a:spcPct val="90000"/>
              </a:lnSpc>
              <a:spcBef>
                <a:spcPct val="20000"/>
              </a:spcBef>
              <a:spcAft>
                <a:spcPct val="0"/>
              </a:spcAft>
              <a:buClr>
                <a:srgbClr val="E09142"/>
              </a:buClr>
              <a:buSzPct val="85000"/>
              <a:buFont typeface="Wingdings" pitchFamily="2" charset="2"/>
              <a:buNone/>
              <a:tabLst/>
              <a:defRPr/>
            </a:pPr>
            <a:r>
              <a:rPr kumimoji="0" lang="en-US" sz="1600" b="1" i="0" u="none" strike="noStrike" kern="0" cap="none" spc="0" normalizeH="0" baseline="0" noProof="0" dirty="0" smtClean="0">
                <a:ln>
                  <a:noFill/>
                </a:ln>
                <a:effectLst/>
                <a:uLnTx/>
                <a:uFillTx/>
                <a:latin typeface="Arial"/>
                <a:ea typeface="+mn-ea"/>
                <a:cs typeface="Times New Roman" charset="0"/>
              </a:rPr>
              <a:t>  DVC Dams            </a:t>
            </a:r>
          </a:p>
          <a:p>
            <a:pPr marL="342900" marR="0" lvl="0" indent="-342900" algn="l" defTabSz="914400" rtl="0" eaLnBrk="1" fontAlgn="base" latinLnBrk="0" hangingPunct="1">
              <a:lnSpc>
                <a:spcPct val="90000"/>
              </a:lnSpc>
              <a:spcBef>
                <a:spcPct val="20000"/>
              </a:spcBef>
              <a:spcAft>
                <a:spcPct val="0"/>
              </a:spcAft>
              <a:buClr>
                <a:srgbClr val="E09142"/>
              </a:buClr>
              <a:buSzPct val="85000"/>
              <a:buFont typeface="Wingdings" pitchFamily="2" charset="2"/>
              <a:buNone/>
              <a:tabLst/>
              <a:defRPr/>
            </a:pPr>
            <a:r>
              <a:rPr kumimoji="0" lang="en-US" sz="1600" b="1" i="0" u="none" strike="noStrike" kern="0" cap="none" spc="0" normalizeH="0" baseline="0" noProof="0" dirty="0" smtClean="0">
                <a:ln>
                  <a:noFill/>
                </a:ln>
                <a:effectLst/>
                <a:uLnTx/>
                <a:uFillTx/>
                <a:latin typeface="Arial"/>
                <a:ea typeface="+mn-ea"/>
                <a:cs typeface="Times New Roman" charset="0"/>
              </a:rPr>
              <a:t> </a:t>
            </a:r>
          </a:p>
          <a:p>
            <a:pPr marL="342900" marR="0" lvl="0" indent="-342900" algn="l" defTabSz="914400" rtl="0" eaLnBrk="1" fontAlgn="base" latinLnBrk="0" hangingPunct="1">
              <a:lnSpc>
                <a:spcPct val="90000"/>
              </a:lnSpc>
              <a:spcBef>
                <a:spcPct val="20000"/>
              </a:spcBef>
              <a:spcAft>
                <a:spcPct val="0"/>
              </a:spcAft>
              <a:buClr>
                <a:srgbClr val="E09142"/>
              </a:buClr>
              <a:buSzPct val="85000"/>
              <a:buFont typeface="Wingdings" pitchFamily="2" charset="2"/>
              <a:buNone/>
              <a:tabLst/>
              <a:defRPr/>
            </a:pPr>
            <a:r>
              <a:rPr kumimoji="0" lang="en-US" sz="1600" b="1" i="0" u="none" strike="noStrike" kern="0" cap="none" spc="0" normalizeH="0" baseline="0" noProof="0" dirty="0" smtClean="0">
                <a:ln>
                  <a:noFill/>
                </a:ln>
                <a:effectLst/>
                <a:uLnTx/>
                <a:uFillTx/>
                <a:latin typeface="Arial"/>
                <a:ea typeface="+mn-ea"/>
                <a:cs typeface="Times New Roman" charset="0"/>
              </a:rPr>
              <a:t>  </a:t>
            </a:r>
          </a:p>
          <a:p>
            <a:pPr marL="342900" marR="0" lvl="0" indent="-342900" algn="l" defTabSz="914400" rtl="0" eaLnBrk="1" fontAlgn="base" latinLnBrk="0" hangingPunct="1">
              <a:lnSpc>
                <a:spcPct val="90000"/>
              </a:lnSpc>
              <a:spcBef>
                <a:spcPct val="20000"/>
              </a:spcBef>
              <a:spcAft>
                <a:spcPct val="0"/>
              </a:spcAft>
              <a:buClr>
                <a:srgbClr val="E09142"/>
              </a:buClr>
              <a:buSzPct val="85000"/>
              <a:buFont typeface="Wingdings" pitchFamily="2" charset="2"/>
              <a:buNone/>
              <a:tabLst/>
              <a:defRPr/>
            </a:pPr>
            <a:r>
              <a:rPr kumimoji="0" lang="en-US" sz="1600" b="1" i="0" u="none" strike="noStrike" kern="0" cap="none" spc="0" normalizeH="0" baseline="0" noProof="0" dirty="0" smtClean="0">
                <a:ln>
                  <a:noFill/>
                </a:ln>
                <a:effectLst/>
                <a:uLnTx/>
                <a:uFillTx/>
                <a:latin typeface="Arial"/>
                <a:ea typeface="+mn-ea"/>
                <a:cs typeface="Times New Roman" charset="0"/>
              </a:rPr>
              <a:t>  Achieved              1116                 1318                3077               17003                   7085</a:t>
            </a:r>
          </a:p>
          <a:p>
            <a:pPr marL="342900" marR="0" lvl="0" indent="-342900" algn="l" defTabSz="914400" rtl="0" eaLnBrk="1" fontAlgn="base" latinLnBrk="0" hangingPunct="1">
              <a:lnSpc>
                <a:spcPct val="90000"/>
              </a:lnSpc>
              <a:spcBef>
                <a:spcPct val="20000"/>
              </a:spcBef>
              <a:spcAft>
                <a:spcPct val="0"/>
              </a:spcAft>
              <a:buClr>
                <a:srgbClr val="E09142"/>
              </a:buClr>
              <a:buSzPct val="85000"/>
              <a:buFont typeface="Wingdings" pitchFamily="2" charset="2"/>
              <a:buNone/>
              <a:tabLst/>
              <a:defRPr/>
            </a:pPr>
            <a:r>
              <a:rPr kumimoji="0" lang="en-US" sz="1600" b="1" i="0" u="none" strike="noStrike" kern="0" cap="none" spc="0" normalizeH="0" baseline="0" noProof="0" dirty="0" smtClean="0">
                <a:ln>
                  <a:noFill/>
                </a:ln>
                <a:effectLst/>
                <a:uLnTx/>
                <a:uFillTx/>
                <a:latin typeface="Arial"/>
                <a:ea typeface="+mn-ea"/>
                <a:cs typeface="Times New Roman" charset="0"/>
              </a:rPr>
              <a:t>  in 1</a:t>
            </a:r>
            <a:r>
              <a:rPr kumimoji="0" lang="en-US" sz="1600" b="1" i="0" u="none" strike="noStrike" kern="0" cap="none" spc="0" normalizeH="0" baseline="30000" noProof="0" dirty="0" smtClean="0">
                <a:ln>
                  <a:noFill/>
                </a:ln>
                <a:effectLst/>
                <a:uLnTx/>
                <a:uFillTx/>
                <a:latin typeface="Arial"/>
                <a:ea typeface="+mn-ea"/>
                <a:cs typeface="Times New Roman" charset="0"/>
              </a:rPr>
              <a:t>ST</a:t>
            </a:r>
            <a:r>
              <a:rPr kumimoji="0" lang="en-US" sz="1600" b="1" i="0" u="none" strike="noStrike" kern="0" cap="none" spc="0" normalizeH="0" baseline="0" noProof="0" dirty="0" smtClean="0">
                <a:ln>
                  <a:noFill/>
                </a:ln>
                <a:effectLst/>
                <a:uLnTx/>
                <a:uFillTx/>
                <a:latin typeface="Arial"/>
                <a:ea typeface="+mn-ea"/>
                <a:cs typeface="Times New Roman" charset="0"/>
              </a:rPr>
              <a:t> stage</a:t>
            </a:r>
          </a:p>
          <a:p>
            <a:pPr marL="0" marR="0" lvl="0" indent="0" algn="l" defTabSz="914400" rtl="0" eaLnBrk="1" fontAlgn="base" latinLnBrk="0" hangingPunct="1">
              <a:lnSpc>
                <a:spcPct val="90000"/>
              </a:lnSpc>
              <a:spcBef>
                <a:spcPct val="20000"/>
              </a:spcBef>
              <a:spcAft>
                <a:spcPct val="0"/>
              </a:spcAft>
              <a:buClr>
                <a:srgbClr val="E09142"/>
              </a:buClr>
              <a:buSzPct val="85000"/>
              <a:buNone/>
              <a:tabLst/>
              <a:defRPr/>
            </a:pPr>
            <a:r>
              <a:rPr kumimoji="0" lang="en-US" sz="1600" b="1" i="0" u="none" strike="noStrike" kern="0" cap="none" spc="0" normalizeH="0" baseline="0" noProof="0" dirty="0" smtClean="0">
                <a:ln>
                  <a:noFill/>
                </a:ln>
                <a:effectLst/>
                <a:uLnTx/>
                <a:uFillTx/>
                <a:latin typeface="Arial"/>
                <a:ea typeface="+mn-ea"/>
                <a:cs typeface="Times New Roman" charset="0"/>
              </a:rPr>
              <a:t> </a:t>
            </a:r>
          </a:p>
          <a:p>
            <a:pPr marL="342900" marR="0" lvl="0" indent="-342900" algn="l" defTabSz="914400" rtl="0" eaLnBrk="1" fontAlgn="base" latinLnBrk="0" hangingPunct="1">
              <a:lnSpc>
                <a:spcPct val="90000"/>
              </a:lnSpc>
              <a:spcBef>
                <a:spcPct val="20000"/>
              </a:spcBef>
              <a:spcAft>
                <a:spcPct val="0"/>
              </a:spcAft>
              <a:buClr>
                <a:srgbClr val="E09142"/>
              </a:buClr>
              <a:buSzPct val="85000"/>
              <a:buFont typeface="Wingdings" pitchFamily="2" charset="2"/>
              <a:buNone/>
              <a:tabLst/>
              <a:defRPr/>
            </a:pPr>
            <a:r>
              <a:rPr kumimoji="0" lang="en-US" sz="1600" b="1" i="0" u="none" strike="noStrike" kern="0" cap="none" spc="0" normalizeH="0" baseline="0" noProof="0" dirty="0" smtClean="0">
                <a:ln>
                  <a:noFill/>
                </a:ln>
                <a:effectLst/>
                <a:uLnTx/>
                <a:uFillTx/>
                <a:latin typeface="Arial"/>
                <a:ea typeface="+mn-ea"/>
                <a:cs typeface="Times New Roman" charset="0"/>
              </a:rPr>
              <a:t>  Current                   971                   926                2206               14169                   3684</a:t>
            </a:r>
            <a:r>
              <a:rPr kumimoji="0" lang="en-US" sz="1600" b="1" i="0" u="none" strike="noStrike" kern="0" cap="none" spc="0" normalizeH="0" noProof="0" dirty="0" smtClean="0">
                <a:ln>
                  <a:noFill/>
                </a:ln>
                <a:effectLst/>
                <a:uLnTx/>
                <a:uFillTx/>
                <a:latin typeface="Arial"/>
                <a:ea typeface="+mn-ea"/>
                <a:cs typeface="Times New Roman" charset="0"/>
              </a:rPr>
              <a:t> </a:t>
            </a:r>
          </a:p>
          <a:p>
            <a:pPr marL="342900" marR="0" lvl="0" indent="-342900" algn="l" defTabSz="914400" rtl="0" eaLnBrk="1" fontAlgn="base" latinLnBrk="0" hangingPunct="1">
              <a:lnSpc>
                <a:spcPct val="90000"/>
              </a:lnSpc>
              <a:spcBef>
                <a:spcPct val="20000"/>
              </a:spcBef>
              <a:spcAft>
                <a:spcPct val="0"/>
              </a:spcAft>
              <a:buClr>
                <a:srgbClr val="E09142"/>
              </a:buClr>
              <a:buSzPct val="85000"/>
              <a:buFont typeface="Wingdings" pitchFamily="2" charset="2"/>
              <a:buNone/>
              <a:tabLst/>
              <a:defRPr/>
            </a:pPr>
            <a:r>
              <a:rPr kumimoji="0" lang="en-US" sz="1600" b="1" i="0" u="none" strike="noStrike" kern="0" cap="none" spc="0" normalizeH="0" baseline="0" noProof="0" dirty="0" smtClean="0">
                <a:ln>
                  <a:noFill/>
                </a:ln>
                <a:effectLst/>
                <a:uLnTx/>
                <a:uFillTx/>
                <a:latin typeface="Arial"/>
                <a:ea typeface="+mn-ea"/>
                <a:cs typeface="Times New Roman" charset="0"/>
              </a:rPr>
              <a:t>  position    </a:t>
            </a:r>
          </a:p>
          <a:p>
            <a:pPr marL="342900" marR="0" lvl="0" indent="-342900" algn="l" defTabSz="914400" rtl="0" eaLnBrk="1" fontAlgn="base" latinLnBrk="0" hangingPunct="1">
              <a:lnSpc>
                <a:spcPct val="90000"/>
              </a:lnSpc>
              <a:spcBef>
                <a:spcPct val="20000"/>
              </a:spcBef>
              <a:spcAft>
                <a:spcPct val="0"/>
              </a:spcAft>
              <a:buClr>
                <a:srgbClr val="E09142"/>
              </a:buClr>
              <a:buSzPct val="85000"/>
              <a:buFont typeface="Wingdings" pitchFamily="2" charset="2"/>
              <a:buNone/>
              <a:tabLst/>
              <a:defRPr/>
            </a:pPr>
            <a:endParaRPr lang="en-US" sz="1600" b="1" kern="0" dirty="0">
              <a:latin typeface="Arial"/>
              <a:cs typeface="Times New Roman" charset="0"/>
            </a:endParaRPr>
          </a:p>
          <a:p>
            <a:pPr marL="342900" marR="0" lvl="0" indent="-342900" algn="l" defTabSz="914400" rtl="0" eaLnBrk="1" fontAlgn="base" latinLnBrk="0" hangingPunct="1">
              <a:lnSpc>
                <a:spcPct val="90000"/>
              </a:lnSpc>
              <a:spcBef>
                <a:spcPct val="20000"/>
              </a:spcBef>
              <a:spcAft>
                <a:spcPct val="0"/>
              </a:spcAft>
              <a:buClr>
                <a:srgbClr val="E09142"/>
              </a:buClr>
              <a:buSzPct val="85000"/>
              <a:buFont typeface="Wingdings" pitchFamily="2" charset="2"/>
              <a:buNone/>
              <a:tabLst/>
              <a:defRPr/>
            </a:pPr>
            <a:r>
              <a:rPr kumimoji="0" lang="en-US" sz="1600" b="1" i="0" u="none" strike="noStrike" kern="0" cap="none" spc="0" normalizeH="0" baseline="0" noProof="0" dirty="0" smtClean="0">
                <a:ln>
                  <a:noFill/>
                </a:ln>
                <a:effectLst/>
                <a:uLnTx/>
                <a:uFillTx/>
                <a:latin typeface="Arial"/>
                <a:ea typeface="+mn-ea"/>
                <a:cs typeface="Times New Roman" charset="0"/>
              </a:rPr>
              <a:t>  Loss in %                 13                     30                    28                    NA</a:t>
            </a:r>
            <a:r>
              <a:rPr kumimoji="0" lang="en-US" sz="1600" b="1" i="0" u="none" strike="noStrike" kern="0" cap="none" spc="0" normalizeH="0" noProof="0" dirty="0" smtClean="0">
                <a:ln>
                  <a:noFill/>
                </a:ln>
                <a:effectLst/>
                <a:uLnTx/>
                <a:uFillTx/>
                <a:latin typeface="Arial"/>
                <a:ea typeface="+mn-ea"/>
                <a:cs typeface="Times New Roman" charset="0"/>
              </a:rPr>
              <a:t>                      </a:t>
            </a:r>
            <a:r>
              <a:rPr kumimoji="0" lang="en-US" sz="1600" b="1" i="0" u="none" strike="noStrike" kern="0" cap="none" spc="0" normalizeH="0" noProof="0" dirty="0" err="1" smtClean="0">
                <a:ln>
                  <a:noFill/>
                </a:ln>
                <a:effectLst/>
                <a:uLnTx/>
                <a:uFillTx/>
                <a:latin typeface="Arial"/>
                <a:ea typeface="+mn-ea"/>
                <a:cs typeface="Times New Roman" charset="0"/>
              </a:rPr>
              <a:t>NA</a:t>
            </a:r>
            <a:r>
              <a:rPr kumimoji="0" lang="en-US" sz="1600" b="1" i="0" u="none" strike="noStrike" kern="0" cap="none" spc="0" normalizeH="0" baseline="0" noProof="0" dirty="0" smtClean="0">
                <a:ln>
                  <a:noFill/>
                </a:ln>
                <a:effectLst/>
                <a:uLnTx/>
                <a:uFillTx/>
                <a:latin typeface="Arial"/>
                <a:ea typeface="+mn-ea"/>
                <a:cs typeface="Times New Roman" charset="0"/>
              </a:rPr>
              <a:t>        </a:t>
            </a:r>
          </a:p>
          <a:p>
            <a:pPr marL="342900" marR="0" lvl="0" indent="-342900" algn="l" defTabSz="914400" rtl="0" eaLnBrk="1" fontAlgn="base" latinLnBrk="0" hangingPunct="1">
              <a:lnSpc>
                <a:spcPct val="90000"/>
              </a:lnSpc>
              <a:spcBef>
                <a:spcPct val="20000"/>
              </a:spcBef>
              <a:spcAft>
                <a:spcPct val="0"/>
              </a:spcAft>
              <a:buClr>
                <a:srgbClr val="E09142"/>
              </a:buClr>
              <a:buSzPct val="85000"/>
              <a:buFont typeface="Wingdings" pitchFamily="2" charset="2"/>
              <a:buNone/>
              <a:tabLst/>
              <a:defRPr/>
            </a:pPr>
            <a:r>
              <a:rPr kumimoji="0" lang="en-US" sz="1600" b="1" i="0" u="none" strike="noStrike" kern="0" cap="none" spc="0" normalizeH="0" baseline="0" noProof="0" dirty="0" smtClean="0">
                <a:ln>
                  <a:noFill/>
                </a:ln>
                <a:effectLst/>
                <a:uLnTx/>
                <a:uFillTx/>
                <a:latin typeface="Arial"/>
                <a:ea typeface="+mn-ea"/>
                <a:cs typeface="Times New Roman" charset="0"/>
              </a:rPr>
              <a:t>------------------------------------------------------------------------------------------------------------------------------</a:t>
            </a:r>
            <a:endParaRPr kumimoji="0" lang="en-US" sz="1600" b="1" i="0" u="none" strike="noStrike" kern="0" cap="none" spc="0" normalizeH="0" baseline="0" noProof="0" dirty="0" smtClean="0">
              <a:ln>
                <a:noFill/>
              </a:ln>
              <a:effectLst/>
              <a:uLnTx/>
              <a:uFillTx/>
              <a:latin typeface="Arial"/>
              <a:ea typeface="+mn-ea"/>
            </a:endParaRPr>
          </a:p>
        </p:txBody>
      </p:sp>
    </p:spTree>
    <p:extLst>
      <p:ext uri="{BB962C8B-B14F-4D97-AF65-F5344CB8AC3E}">
        <p14:creationId xmlns:p14="http://schemas.microsoft.com/office/powerpoint/2010/main" val="2994231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2362573034"/>
              </p:ext>
            </p:extLst>
          </p:nvPr>
        </p:nvGraphicFramePr>
        <p:xfrm>
          <a:off x="179512" y="188640"/>
          <a:ext cx="4464496" cy="30963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noGrp="1"/>
          </p:cNvGraphicFramePr>
          <p:nvPr>
            <p:extLst>
              <p:ext uri="{D42A27DB-BD31-4B8C-83A1-F6EECF244321}">
                <p14:modId xmlns:p14="http://schemas.microsoft.com/office/powerpoint/2010/main" val="3255605653"/>
              </p:ext>
            </p:extLst>
          </p:nvPr>
        </p:nvGraphicFramePr>
        <p:xfrm>
          <a:off x="4932040" y="116632"/>
          <a:ext cx="3974438" cy="3168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noGrp="1"/>
          </p:cNvGraphicFramePr>
          <p:nvPr>
            <p:extLst>
              <p:ext uri="{D42A27DB-BD31-4B8C-83A1-F6EECF244321}">
                <p14:modId xmlns:p14="http://schemas.microsoft.com/office/powerpoint/2010/main" val="3388500499"/>
              </p:ext>
            </p:extLst>
          </p:nvPr>
        </p:nvGraphicFramePr>
        <p:xfrm>
          <a:off x="237522" y="3284984"/>
          <a:ext cx="4550502" cy="32908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noGrp="1"/>
          </p:cNvGraphicFramePr>
          <p:nvPr>
            <p:extLst>
              <p:ext uri="{D42A27DB-BD31-4B8C-83A1-F6EECF244321}">
                <p14:modId xmlns:p14="http://schemas.microsoft.com/office/powerpoint/2010/main" val="3522474559"/>
              </p:ext>
            </p:extLst>
          </p:nvPr>
        </p:nvGraphicFramePr>
        <p:xfrm>
          <a:off x="4788024" y="3356992"/>
          <a:ext cx="4118454" cy="32188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591605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1254437068"/>
              </p:ext>
            </p:extLst>
          </p:nvPr>
        </p:nvGraphicFramePr>
        <p:xfrm>
          <a:off x="237522" y="2420888"/>
          <a:ext cx="8668956" cy="41549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926117172"/>
              </p:ext>
            </p:extLst>
          </p:nvPr>
        </p:nvGraphicFramePr>
        <p:xfrm>
          <a:off x="1691680" y="620688"/>
          <a:ext cx="5544615" cy="2088234"/>
        </p:xfrm>
        <a:graphic>
          <a:graphicData uri="http://schemas.openxmlformats.org/drawingml/2006/table">
            <a:tbl>
              <a:tblPr/>
              <a:tblGrid>
                <a:gridCol w="1108923"/>
                <a:gridCol w="1108923"/>
                <a:gridCol w="1108923"/>
                <a:gridCol w="1108923"/>
                <a:gridCol w="1108923"/>
              </a:tblGrid>
              <a:tr h="348039">
                <a:tc gridSpan="3">
                  <a:txBody>
                    <a:bodyPr/>
                    <a:lstStyle/>
                    <a:p>
                      <a:pPr algn="l" fontAlgn="b"/>
                      <a:r>
                        <a:rPr lang="en-IN" sz="1800" b="1" i="0" u="none" strike="noStrike" dirty="0" smtClean="0">
                          <a:solidFill>
                            <a:srgbClr val="000000"/>
                          </a:solidFill>
                          <a:effectLst/>
                          <a:latin typeface="Calibri"/>
                        </a:rPr>
                        <a:t>LOSS OF CAPACITY IN %</a:t>
                      </a:r>
                      <a:endParaRPr lang="en-IN" sz="1800" b="1"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a:txBody>
                    <a:bodyPr/>
                    <a:lstStyle/>
                    <a:p>
                      <a:pPr algn="l" fontAlgn="b"/>
                      <a:endParaRPr lang="en-IN" sz="18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IN" sz="18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348039">
                <a:tc>
                  <a:txBody>
                    <a:bodyPr/>
                    <a:lstStyle/>
                    <a:p>
                      <a:pPr algn="l" fontAlgn="b"/>
                      <a:r>
                        <a:rPr lang="en-IN" sz="18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800" b="0" i="0" u="none" strike="noStrike" dirty="0" err="1">
                          <a:solidFill>
                            <a:srgbClr val="000000"/>
                          </a:solidFill>
                          <a:effectLst/>
                          <a:latin typeface="Calibri"/>
                        </a:rPr>
                        <a:t>Maithon</a:t>
                      </a:r>
                      <a:endParaRPr lang="en-IN" sz="18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800" b="0" i="0" u="none" strike="noStrike" dirty="0" err="1">
                          <a:solidFill>
                            <a:srgbClr val="000000"/>
                          </a:solidFill>
                          <a:effectLst/>
                          <a:latin typeface="Calibri"/>
                        </a:rPr>
                        <a:t>Panchet</a:t>
                      </a:r>
                      <a:endParaRPr lang="en-IN" sz="18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800" b="0" i="0" u="none" strike="noStrike">
                          <a:solidFill>
                            <a:srgbClr val="000000"/>
                          </a:solidFill>
                          <a:effectLst/>
                          <a:latin typeface="Calibri"/>
                        </a:rPr>
                        <a:t>Tilaiya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800" b="0" i="0" u="none" strike="noStrike" dirty="0" err="1">
                          <a:solidFill>
                            <a:srgbClr val="000000"/>
                          </a:solidFill>
                          <a:effectLst/>
                          <a:latin typeface="Calibri"/>
                        </a:rPr>
                        <a:t>Konar</a:t>
                      </a:r>
                      <a:endParaRPr lang="en-IN" sz="18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8039">
                <a:tc>
                  <a:txBody>
                    <a:bodyPr/>
                    <a:lstStyle/>
                    <a:p>
                      <a:pPr algn="l" fontAlgn="b"/>
                      <a:r>
                        <a:rPr lang="en-IN" sz="1800" b="0" i="0" u="none" strike="noStrike">
                          <a:solidFill>
                            <a:srgbClr val="000000"/>
                          </a:solidFill>
                          <a:effectLst/>
                          <a:latin typeface="Calibri"/>
                        </a:rPr>
                        <a:t>Dead</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IN" sz="1800" b="0" i="0" u="none" strike="noStrike" dirty="0">
                          <a:solidFill>
                            <a:srgbClr val="000000"/>
                          </a:solidFill>
                          <a:effectLst/>
                          <a:latin typeface="Calibri"/>
                        </a:rPr>
                        <a:t>54.85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IN" sz="1800" b="0" i="0" u="none" strike="noStrike" dirty="0">
                          <a:solidFill>
                            <a:srgbClr val="000000"/>
                          </a:solidFill>
                          <a:effectLst/>
                          <a:latin typeface="Calibri"/>
                        </a:rPr>
                        <a:t>55.08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IN" sz="1800" b="0" i="0" u="none" strike="noStrike" dirty="0">
                          <a:solidFill>
                            <a:srgbClr val="000000"/>
                          </a:solidFill>
                          <a:effectLst/>
                          <a:latin typeface="Calibri"/>
                        </a:rPr>
                        <a:t>46.81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IN" sz="1800" b="0" i="0" u="none" strike="noStrike" dirty="0">
                          <a:solidFill>
                            <a:srgbClr val="000000"/>
                          </a:solidFill>
                          <a:effectLst/>
                          <a:latin typeface="Calibri"/>
                        </a:rPr>
                        <a:t>41.67</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48039">
                <a:tc>
                  <a:txBody>
                    <a:bodyPr/>
                    <a:lstStyle/>
                    <a:p>
                      <a:pPr algn="l" fontAlgn="b"/>
                      <a:r>
                        <a:rPr lang="en-IN" sz="1800" b="0" i="0" u="none" strike="noStrike">
                          <a:solidFill>
                            <a:srgbClr val="000000"/>
                          </a:solidFill>
                          <a:effectLst/>
                          <a:latin typeface="Calibri"/>
                        </a:rPr>
                        <a:t>Live</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IN" sz="1800" b="0" i="0" u="none" strike="noStrike" dirty="0">
                          <a:solidFill>
                            <a:srgbClr val="000000"/>
                          </a:solidFill>
                          <a:effectLst/>
                          <a:latin typeface="Calibri"/>
                        </a:rPr>
                        <a:t>27.35</a:t>
                      </a:r>
                    </a:p>
                  </a:txBody>
                  <a:tcPr marL="9525" marR="9525" marT="9525" marB="0" anchor="b">
                    <a:lnL>
                      <a:noFill/>
                    </a:lnL>
                    <a:lnR>
                      <a:noFill/>
                    </a:lnR>
                    <a:lnT>
                      <a:noFill/>
                    </a:lnT>
                    <a:lnB>
                      <a:noFill/>
                    </a:lnB>
                  </a:tcPr>
                </a:tc>
                <a:tc>
                  <a:txBody>
                    <a:bodyPr/>
                    <a:lstStyle/>
                    <a:p>
                      <a:pPr algn="r" fontAlgn="b"/>
                      <a:r>
                        <a:rPr lang="en-IN" sz="1800" b="0" i="0" u="none" strike="noStrike" dirty="0">
                          <a:solidFill>
                            <a:srgbClr val="000000"/>
                          </a:solidFill>
                          <a:effectLst/>
                          <a:latin typeface="Calibri"/>
                        </a:rPr>
                        <a:t>32.94</a:t>
                      </a:r>
                    </a:p>
                  </a:txBody>
                  <a:tcPr marL="9525" marR="9525" marT="9525" marB="0" anchor="b">
                    <a:lnL>
                      <a:noFill/>
                    </a:lnL>
                    <a:lnR>
                      <a:noFill/>
                    </a:lnR>
                    <a:lnT>
                      <a:noFill/>
                    </a:lnT>
                    <a:lnB>
                      <a:noFill/>
                    </a:lnB>
                  </a:tcPr>
                </a:tc>
                <a:tc>
                  <a:txBody>
                    <a:bodyPr/>
                    <a:lstStyle/>
                    <a:p>
                      <a:pPr algn="r" fontAlgn="b"/>
                      <a:r>
                        <a:rPr lang="en-IN" sz="1800" b="0" i="0" u="none" strike="noStrike">
                          <a:solidFill>
                            <a:srgbClr val="000000"/>
                          </a:solidFill>
                          <a:effectLst/>
                          <a:latin typeface="Calibri"/>
                        </a:rPr>
                        <a:t>40.76</a:t>
                      </a:r>
                    </a:p>
                  </a:txBody>
                  <a:tcPr marL="9525" marR="9525" marT="9525" marB="0" anchor="b">
                    <a:lnL>
                      <a:noFill/>
                    </a:lnL>
                    <a:lnR>
                      <a:noFill/>
                    </a:lnR>
                    <a:lnT>
                      <a:noFill/>
                    </a:lnT>
                    <a:lnB>
                      <a:noFill/>
                    </a:lnB>
                  </a:tcPr>
                </a:tc>
                <a:tc>
                  <a:txBody>
                    <a:bodyPr/>
                    <a:lstStyle/>
                    <a:p>
                      <a:pPr algn="r" fontAlgn="b"/>
                      <a:r>
                        <a:rPr lang="en-IN" sz="1800" b="0" i="0" u="none" strike="noStrike">
                          <a:solidFill>
                            <a:srgbClr val="000000"/>
                          </a:solidFill>
                          <a:effectLst/>
                          <a:latin typeface="Calibri"/>
                        </a:rPr>
                        <a:t>20.81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348039">
                <a:tc>
                  <a:txBody>
                    <a:bodyPr/>
                    <a:lstStyle/>
                    <a:p>
                      <a:pPr algn="l" fontAlgn="b"/>
                      <a:r>
                        <a:rPr lang="en-IN" sz="1800" b="0" i="0" u="none" strike="noStrike">
                          <a:solidFill>
                            <a:srgbClr val="000000"/>
                          </a:solidFill>
                          <a:effectLst/>
                          <a:latin typeface="Calibri"/>
                        </a:rPr>
                        <a:t>Flood</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IN" sz="1800" b="0" i="0" u="none" strike="noStrike">
                          <a:solidFill>
                            <a:srgbClr val="000000"/>
                          </a:solidFill>
                          <a:effectLst/>
                          <a:latin typeface="Calibri"/>
                        </a:rPr>
                        <a:t>12.57</a:t>
                      </a:r>
                    </a:p>
                  </a:txBody>
                  <a:tcPr marL="9525" marR="9525" marT="9525" marB="0" anchor="b">
                    <a:lnL>
                      <a:noFill/>
                    </a:lnL>
                    <a:lnR>
                      <a:noFill/>
                    </a:lnR>
                    <a:lnT>
                      <a:noFill/>
                    </a:lnT>
                    <a:lnB>
                      <a:noFill/>
                    </a:lnB>
                  </a:tcPr>
                </a:tc>
                <a:tc>
                  <a:txBody>
                    <a:bodyPr/>
                    <a:lstStyle/>
                    <a:p>
                      <a:pPr algn="r" fontAlgn="b"/>
                      <a:r>
                        <a:rPr lang="en-IN" sz="1800" b="0" i="0" u="none" strike="noStrike" dirty="0">
                          <a:solidFill>
                            <a:srgbClr val="000000"/>
                          </a:solidFill>
                          <a:effectLst/>
                          <a:latin typeface="Calibri"/>
                        </a:rPr>
                        <a:t>13.20</a:t>
                      </a:r>
                    </a:p>
                  </a:txBody>
                  <a:tcPr marL="9525" marR="9525" marT="9525" marB="0" anchor="b">
                    <a:lnL>
                      <a:noFill/>
                    </a:lnL>
                    <a:lnR>
                      <a:noFill/>
                    </a:lnR>
                    <a:lnT>
                      <a:noFill/>
                    </a:lnT>
                    <a:lnB>
                      <a:noFill/>
                    </a:lnB>
                  </a:tcPr>
                </a:tc>
                <a:tc>
                  <a:txBody>
                    <a:bodyPr/>
                    <a:lstStyle/>
                    <a:p>
                      <a:pPr algn="r" fontAlgn="b"/>
                      <a:r>
                        <a:rPr lang="en-IN" sz="1800" b="0" i="0" u="none" strike="noStrike" dirty="0">
                          <a:solidFill>
                            <a:srgbClr val="000000"/>
                          </a:solidFill>
                          <a:effectLst/>
                          <a:latin typeface="Calibri"/>
                        </a:rPr>
                        <a:t>7.30</a:t>
                      </a:r>
                    </a:p>
                  </a:txBody>
                  <a:tcPr marL="9525" marR="9525" marT="9525" marB="0" anchor="b">
                    <a:lnL>
                      <a:noFill/>
                    </a:lnL>
                    <a:lnR>
                      <a:noFill/>
                    </a:lnR>
                    <a:lnT>
                      <a:noFill/>
                    </a:lnT>
                    <a:lnB>
                      <a:noFill/>
                    </a:lnB>
                  </a:tcPr>
                </a:tc>
                <a:tc>
                  <a:txBody>
                    <a:bodyPr/>
                    <a:lstStyle/>
                    <a:p>
                      <a:pPr algn="r" fontAlgn="b"/>
                      <a:r>
                        <a:rPr lang="en-IN" sz="1800" b="0" i="0" u="none" strike="noStrike" dirty="0">
                          <a:solidFill>
                            <a:srgbClr val="000000"/>
                          </a:solidFill>
                          <a:effectLst/>
                          <a:latin typeface="Calibri"/>
                        </a:rPr>
                        <a:t>32.14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348039">
                <a:tc>
                  <a:txBody>
                    <a:bodyPr/>
                    <a:lstStyle/>
                    <a:p>
                      <a:pPr algn="l" fontAlgn="b"/>
                      <a:r>
                        <a:rPr lang="en-IN" sz="1800" b="0" i="0" u="none" strike="noStrike">
                          <a:solidFill>
                            <a:srgbClr val="000000"/>
                          </a:solidFill>
                          <a:effectLst/>
                          <a:latin typeface="Calibri"/>
                        </a:rPr>
                        <a:t>Gross</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IN" sz="1800" b="0" i="0" u="none" strike="noStrike">
                          <a:solidFill>
                            <a:srgbClr val="000000"/>
                          </a:solidFill>
                          <a:effectLst/>
                          <a:latin typeface="Calibri"/>
                        </a:rPr>
                        <a:t>27.36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IN" sz="1800" b="0" i="0" u="none" strike="noStrike">
                          <a:solidFill>
                            <a:srgbClr val="000000"/>
                          </a:solidFill>
                          <a:effectLst/>
                          <a:latin typeface="Calibri"/>
                        </a:rPr>
                        <a:t>28.24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IN" sz="1800" b="0" i="0" u="none" strike="noStrike">
                          <a:solidFill>
                            <a:srgbClr val="000000"/>
                          </a:solidFill>
                          <a:effectLst/>
                          <a:latin typeface="Calibri"/>
                        </a:rPr>
                        <a:t>31.60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IN" sz="1800" b="0" i="0" u="none" strike="noStrike" dirty="0">
                          <a:solidFill>
                            <a:srgbClr val="000000"/>
                          </a:solidFill>
                          <a:effectLst/>
                          <a:latin typeface="Calibri"/>
                        </a:rPr>
                        <a:t>26.41</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10157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49346523"/>
              </p:ext>
            </p:extLst>
          </p:nvPr>
        </p:nvGraphicFramePr>
        <p:xfrm>
          <a:off x="237522" y="282133"/>
          <a:ext cx="8668956" cy="62937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9722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0"/>
            <a:ext cx="7772400" cy="69269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smtClean="0">
                <a:solidFill>
                  <a:schemeClr val="accent2">
                    <a:lumMod val="50000"/>
                  </a:schemeClr>
                </a:solidFill>
              </a:rPr>
              <a:t>HISTORY OF DAMODAR RIVER VALLEY</a:t>
            </a:r>
            <a:endParaRPr lang="en-US" altLang="en-US" sz="2800" b="1" dirty="0">
              <a:solidFill>
                <a:schemeClr val="accent2">
                  <a:lumMod val="50000"/>
                </a:schemeClr>
              </a:solidFill>
            </a:endParaRPr>
          </a:p>
        </p:txBody>
      </p:sp>
      <p:sp>
        <p:nvSpPr>
          <p:cNvPr id="3" name="Content Placeholder 2"/>
          <p:cNvSpPr txBox="1">
            <a:spLocks/>
          </p:cNvSpPr>
          <p:nvPr/>
        </p:nvSpPr>
        <p:spPr>
          <a:xfrm>
            <a:off x="357158" y="642918"/>
            <a:ext cx="8101042" cy="595443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US" altLang="en-US" sz="1800" b="1" dirty="0" smtClean="0"/>
              <a:t>THE RECORDS OF THE BENGAL GOVERNMENT FOR THE PERIOD 1852-1923 SHOW THAT THE RIVER BREACHED ITS BANKS FREQUENTLY. THE GOVERNMENT WAS FORCED TIME AND AGAIN TO TAKE UP DIFFERENT PLANS FOR FLOOD CONTROL WORKS. NOTABLY LARGE FLOODS CAUSED WIDE SPREAD DAMAGE IN THE YEARS 1823, 1840, 1877, 1913, 1935, 1939, 1941, AND 1943.</a:t>
            </a:r>
          </a:p>
          <a:p>
            <a:pPr algn="just"/>
            <a:r>
              <a:rPr lang="en-US" altLang="en-US" sz="1800" b="1" dirty="0" smtClean="0"/>
              <a:t>FLOOD CONTROL BY MEANS OF RESERVOIRS WAS CONSIDERED AS EARLY AS 1863. BRITISH ENGINEERS WISHING TO LOCATE DAM SITES SURVEYED ONE RESERVOIR SITE IN JANUARY </a:t>
            </a:r>
            <a:r>
              <a:rPr lang="en-US" altLang="en-US" sz="1800" b="1" dirty="0" smtClean="0">
                <a:solidFill>
                  <a:srgbClr val="FF0000"/>
                </a:solidFill>
              </a:rPr>
              <a:t>1864</a:t>
            </a:r>
            <a:r>
              <a:rPr lang="en-US" altLang="en-US" sz="1800" b="1" dirty="0" smtClean="0"/>
              <a:t>.</a:t>
            </a:r>
          </a:p>
          <a:p>
            <a:pPr algn="just"/>
            <a:r>
              <a:rPr lang="en-US" altLang="en-US" sz="1800" b="1" dirty="0" smtClean="0"/>
              <a:t>IN 1902 A RESERVOIR SITE WAS PROPOSED AT BARAKAR ABOVE THE CONFLUENCE OF THE BARAKAR AND USRI RIVERS. AFTER THE SEVERE FLOOD OF 1913, A LARGE RESERVOIR WAS PROPOSED ONCE MORE FOR THAT SITE.</a:t>
            </a:r>
          </a:p>
          <a:p>
            <a:pPr algn="just"/>
            <a:r>
              <a:rPr lang="en-US" altLang="en-US" sz="1800" b="1" dirty="0" smtClean="0"/>
              <a:t>IN 1919, THE IDEA OF USING MULTIPLE RESERVOIRS WAS CONCEIVED. THE IDEA WAS TO USE THREE DAMS – ONE ON DAMODAR RIVER, ONE ON THE BARAKAR RIVER AND ONE ON THE USRI RIVER.</a:t>
            </a:r>
          </a:p>
          <a:p>
            <a:pPr algn="just"/>
            <a:r>
              <a:rPr lang="en-US" altLang="en-US" sz="1800" b="1" dirty="0" smtClean="0"/>
              <a:t>CONSTRUCTION OF DAMODAR CANAL (ANDERSON) BEGAN IN 1926 AND COMPLETED IN 1933.</a:t>
            </a:r>
          </a:p>
          <a:p>
            <a:pPr algn="just"/>
            <a:r>
              <a:rPr lang="en-US" altLang="en-US" sz="1800" b="1" dirty="0" smtClean="0"/>
              <a:t>THE GOVERNOR OF BENGAL SET UP THE DAMODAR FLOOD ENQUIRY COMMITTEE IN </a:t>
            </a:r>
            <a:r>
              <a:rPr lang="en-US" altLang="en-US" sz="1800" b="1" dirty="0" smtClean="0">
                <a:solidFill>
                  <a:srgbClr val="FF0000"/>
                </a:solidFill>
              </a:rPr>
              <a:t>1943</a:t>
            </a:r>
            <a:r>
              <a:rPr lang="en-US" altLang="en-US" sz="1800" b="1" dirty="0" smtClean="0"/>
              <a:t> &amp; ITS REPORT (AUG 1944) SUGGESTS THE CREATION OF AN AUTHORITY SIMILAR TO THAT OF TVA.</a:t>
            </a:r>
          </a:p>
          <a:p>
            <a:pPr algn="just"/>
            <a:r>
              <a:rPr lang="en-IN" altLang="en-US" sz="1800" b="1" dirty="0" smtClean="0"/>
              <a:t>DVC WAS FORMED IN THE YEAR 1948 BY THE ACT OF CONSTITUENT ASSEMBLY OF GOVERNMENT OF INDIA</a:t>
            </a:r>
            <a:endParaRPr lang="en-US" altLang="en-US" sz="1800" b="1" dirty="0"/>
          </a:p>
        </p:txBody>
      </p:sp>
    </p:spTree>
    <p:extLst>
      <p:ext uri="{BB962C8B-B14F-4D97-AF65-F5344CB8AC3E}">
        <p14:creationId xmlns:p14="http://schemas.microsoft.com/office/powerpoint/2010/main" val="32531118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2740693215"/>
              </p:ext>
            </p:extLst>
          </p:nvPr>
        </p:nvGraphicFramePr>
        <p:xfrm>
          <a:off x="237522" y="282133"/>
          <a:ext cx="8668956" cy="62937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182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ipankar\Desktop\DVC\ti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572000" cy="27089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ipankar\Desktop\DVC\Konar Floo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0"/>
            <a:ext cx="4283968" cy="27089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ipankar\Desktop\DVC\Touris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429000"/>
            <a:ext cx="4572000" cy="29249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5536" y="2708920"/>
            <a:ext cx="3096344" cy="369332"/>
          </a:xfrm>
          <a:prstGeom prst="rect">
            <a:avLst/>
          </a:prstGeom>
          <a:noFill/>
        </p:spPr>
        <p:txBody>
          <a:bodyPr wrap="square" rtlCol="0">
            <a:spAutoFit/>
          </a:bodyPr>
          <a:lstStyle/>
          <a:p>
            <a:pPr algn="ctr"/>
            <a:r>
              <a:rPr lang="en-US" b="1" dirty="0" smtClean="0"/>
              <a:t>TILAIYA DAM</a:t>
            </a:r>
            <a:endParaRPr lang="en-IN" b="1" dirty="0"/>
          </a:p>
        </p:txBody>
      </p:sp>
      <p:sp>
        <p:nvSpPr>
          <p:cNvPr id="3" name="TextBox 2"/>
          <p:cNvSpPr txBox="1"/>
          <p:nvPr/>
        </p:nvSpPr>
        <p:spPr>
          <a:xfrm>
            <a:off x="5940152" y="2729874"/>
            <a:ext cx="2450351" cy="369332"/>
          </a:xfrm>
          <a:prstGeom prst="rect">
            <a:avLst/>
          </a:prstGeom>
          <a:noFill/>
        </p:spPr>
        <p:txBody>
          <a:bodyPr wrap="none" rtlCol="0">
            <a:spAutoFit/>
          </a:bodyPr>
          <a:lstStyle/>
          <a:p>
            <a:r>
              <a:rPr lang="en-US" b="1" dirty="0" smtClean="0"/>
              <a:t>KONAR FLOOD RELEASE</a:t>
            </a:r>
            <a:endParaRPr lang="en-IN" b="1" dirty="0"/>
          </a:p>
        </p:txBody>
      </p:sp>
      <p:sp>
        <p:nvSpPr>
          <p:cNvPr id="4" name="TextBox 3"/>
          <p:cNvSpPr txBox="1"/>
          <p:nvPr/>
        </p:nvSpPr>
        <p:spPr>
          <a:xfrm>
            <a:off x="847497" y="6370387"/>
            <a:ext cx="2945871" cy="369332"/>
          </a:xfrm>
          <a:prstGeom prst="rect">
            <a:avLst/>
          </a:prstGeom>
          <a:noFill/>
        </p:spPr>
        <p:txBody>
          <a:bodyPr wrap="none" rtlCol="0">
            <a:spAutoFit/>
          </a:bodyPr>
          <a:lstStyle/>
          <a:p>
            <a:r>
              <a:rPr lang="en-US" b="1" dirty="0" smtClean="0"/>
              <a:t>TOURISM AT MAITHON DAM</a:t>
            </a:r>
            <a:endParaRPr lang="en-IN" b="1" dirty="0"/>
          </a:p>
        </p:txBody>
      </p:sp>
      <p:pic>
        <p:nvPicPr>
          <p:cNvPr id="1030" name="Picture 6" descr="C:\Users\Dipankar\Desktop\DVC\dgp ba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056" y="3429000"/>
            <a:ext cx="4067944" cy="29249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64087" y="6370387"/>
            <a:ext cx="3026415" cy="369332"/>
          </a:xfrm>
          <a:prstGeom prst="rect">
            <a:avLst/>
          </a:prstGeom>
          <a:noFill/>
        </p:spPr>
        <p:txBody>
          <a:bodyPr wrap="square" rtlCol="0">
            <a:spAutoFit/>
          </a:bodyPr>
          <a:lstStyle/>
          <a:p>
            <a:pPr algn="ctr"/>
            <a:r>
              <a:rPr lang="en-US" b="1" dirty="0" smtClean="0"/>
              <a:t>DURGAPUR BARRAGE</a:t>
            </a:r>
            <a:endParaRPr lang="en-IN" b="1" dirty="0"/>
          </a:p>
        </p:txBody>
      </p:sp>
    </p:spTree>
    <p:extLst>
      <p:ext uri="{BB962C8B-B14F-4D97-AF65-F5344CB8AC3E}">
        <p14:creationId xmlns:p14="http://schemas.microsoft.com/office/powerpoint/2010/main" val="37388393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pankar\Desktop\DVC\Irrig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5788" y="3501008"/>
            <a:ext cx="4438212" cy="278092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ipankar\Desktop\DVC\Ca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01008"/>
            <a:ext cx="4139952" cy="27809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Dipankar\Desktop\DVC\Navigation H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5788" y="-1"/>
            <a:ext cx="4427984" cy="29467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Users\Dipankar\Desktop\DVC\lbm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1851"/>
            <a:ext cx="4139952" cy="29249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946795"/>
            <a:ext cx="4427984" cy="369332"/>
          </a:xfrm>
          <a:prstGeom prst="rect">
            <a:avLst/>
          </a:prstGeom>
        </p:spPr>
        <p:txBody>
          <a:bodyPr wrap="square">
            <a:spAutoFit/>
          </a:bodyPr>
          <a:lstStyle/>
          <a:p>
            <a:r>
              <a:rPr lang="en-US" b="1" dirty="0"/>
              <a:t>HEAD REGULATOR AT DURGAPUR BARRAGE</a:t>
            </a:r>
            <a:endParaRPr lang="en-IN" b="1" dirty="0"/>
          </a:p>
        </p:txBody>
      </p:sp>
      <p:sp>
        <p:nvSpPr>
          <p:cNvPr id="3" name="TextBox 2"/>
          <p:cNvSpPr txBox="1"/>
          <p:nvPr/>
        </p:nvSpPr>
        <p:spPr>
          <a:xfrm>
            <a:off x="5292080" y="2965594"/>
            <a:ext cx="3240360" cy="369332"/>
          </a:xfrm>
          <a:prstGeom prst="rect">
            <a:avLst/>
          </a:prstGeom>
          <a:noFill/>
        </p:spPr>
        <p:txBody>
          <a:bodyPr wrap="square" rtlCol="0">
            <a:spAutoFit/>
          </a:bodyPr>
          <a:lstStyle/>
          <a:p>
            <a:r>
              <a:rPr lang="en-US" b="1" dirty="0" smtClean="0"/>
              <a:t>NAVIGATION HEAD REGULATOR</a:t>
            </a:r>
            <a:endParaRPr lang="en-IN" b="1" dirty="0"/>
          </a:p>
        </p:txBody>
      </p:sp>
      <p:sp>
        <p:nvSpPr>
          <p:cNvPr id="4" name="TextBox 3"/>
          <p:cNvSpPr txBox="1"/>
          <p:nvPr/>
        </p:nvSpPr>
        <p:spPr>
          <a:xfrm>
            <a:off x="5364088" y="6281936"/>
            <a:ext cx="2952328" cy="369332"/>
          </a:xfrm>
          <a:prstGeom prst="rect">
            <a:avLst/>
          </a:prstGeom>
          <a:noFill/>
        </p:spPr>
        <p:txBody>
          <a:bodyPr wrap="square" rtlCol="0">
            <a:spAutoFit/>
          </a:bodyPr>
          <a:lstStyle/>
          <a:p>
            <a:pPr algn="ctr"/>
            <a:r>
              <a:rPr lang="en-US" b="1" dirty="0" smtClean="0"/>
              <a:t>IRRIGATION </a:t>
            </a:r>
            <a:endParaRPr lang="en-IN" b="1" dirty="0"/>
          </a:p>
        </p:txBody>
      </p:sp>
      <p:sp>
        <p:nvSpPr>
          <p:cNvPr id="6" name="TextBox 5"/>
          <p:cNvSpPr txBox="1"/>
          <p:nvPr/>
        </p:nvSpPr>
        <p:spPr>
          <a:xfrm>
            <a:off x="467544" y="6281936"/>
            <a:ext cx="3168352" cy="369332"/>
          </a:xfrm>
          <a:prstGeom prst="rect">
            <a:avLst/>
          </a:prstGeom>
          <a:noFill/>
        </p:spPr>
        <p:txBody>
          <a:bodyPr wrap="square" rtlCol="0">
            <a:spAutoFit/>
          </a:bodyPr>
          <a:lstStyle/>
          <a:p>
            <a:pPr algn="ctr"/>
            <a:r>
              <a:rPr lang="en-US" b="1" dirty="0" smtClean="0"/>
              <a:t>LEFT BANK MAIN CANAL</a:t>
            </a:r>
            <a:endParaRPr lang="en-IN" b="1" dirty="0"/>
          </a:p>
        </p:txBody>
      </p:sp>
    </p:spTree>
    <p:extLst>
      <p:ext uri="{BB962C8B-B14F-4D97-AF65-F5344CB8AC3E}">
        <p14:creationId xmlns:p14="http://schemas.microsoft.com/office/powerpoint/2010/main" val="560973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04664"/>
            <a:ext cx="8352928" cy="5970865"/>
          </a:xfrm>
          <a:prstGeom prst="rect">
            <a:avLst/>
          </a:prstGeom>
        </p:spPr>
        <p:txBody>
          <a:bodyPr wrap="square">
            <a:spAutoFit/>
          </a:bodyPr>
          <a:lstStyle/>
          <a:p>
            <a:r>
              <a:rPr lang="en-US" sz="2400" b="1" dirty="0" smtClean="0">
                <a:solidFill>
                  <a:srgbClr val="FF0000"/>
                </a:solidFill>
              </a:rPr>
              <a:t>MAJOR ISSUES FACED </a:t>
            </a:r>
            <a:r>
              <a:rPr lang="en-US" sz="2400" b="1" dirty="0">
                <a:solidFill>
                  <a:srgbClr val="FF0000"/>
                </a:solidFill>
              </a:rPr>
              <a:t>BY </a:t>
            </a:r>
            <a:r>
              <a:rPr lang="en-US" sz="2400" b="1" dirty="0" smtClean="0">
                <a:solidFill>
                  <a:srgbClr val="FF0000"/>
                </a:solidFill>
              </a:rPr>
              <a:t>DVC</a:t>
            </a:r>
          </a:p>
          <a:p>
            <a:pPr marL="285750" indent="-285750">
              <a:buFont typeface="Arial" pitchFamily="34" charset="0"/>
              <a:buChar char="•"/>
            </a:pPr>
            <a:r>
              <a:rPr lang="en-US" sz="2000" b="1" dirty="0" smtClean="0"/>
              <a:t>LAND </a:t>
            </a:r>
            <a:r>
              <a:rPr lang="en-US" sz="2000" b="1" dirty="0"/>
              <a:t>ACQUISITION </a:t>
            </a:r>
            <a:endParaRPr lang="en-US" sz="2000" b="1" dirty="0" smtClean="0"/>
          </a:p>
          <a:p>
            <a:pPr marL="285750" indent="-285750">
              <a:buFont typeface="Arial" pitchFamily="34" charset="0"/>
              <a:buChar char="•"/>
            </a:pPr>
            <a:r>
              <a:rPr lang="en-IN" sz="2000" b="1" dirty="0" smtClean="0"/>
              <a:t>REHABILITATION </a:t>
            </a:r>
            <a:r>
              <a:rPr lang="en-IN" sz="2000" b="1" dirty="0"/>
              <a:t>AND </a:t>
            </a:r>
            <a:r>
              <a:rPr lang="en-IN" sz="2000" b="1" dirty="0" smtClean="0"/>
              <a:t>RESETTLEMENT</a:t>
            </a:r>
          </a:p>
          <a:p>
            <a:pPr marL="285750" indent="-285750">
              <a:buFont typeface="Arial" pitchFamily="34" charset="0"/>
              <a:buChar char="•"/>
            </a:pPr>
            <a:r>
              <a:rPr lang="en-US" sz="2000" b="1" dirty="0" smtClean="0"/>
              <a:t>FLOOD </a:t>
            </a:r>
            <a:r>
              <a:rPr lang="en-US" sz="2000" b="1" dirty="0"/>
              <a:t>OPERATION </a:t>
            </a:r>
            <a:endParaRPr lang="en-US" sz="2000" b="1" dirty="0" smtClean="0"/>
          </a:p>
          <a:p>
            <a:pPr marL="285750" indent="-285750">
              <a:buFont typeface="Arial" pitchFamily="34" charset="0"/>
              <a:buChar char="•"/>
            </a:pPr>
            <a:r>
              <a:rPr lang="en-US" sz="2000" b="1" dirty="0" smtClean="0"/>
              <a:t>LOWER </a:t>
            </a:r>
            <a:r>
              <a:rPr lang="en-US" sz="2000" b="1" dirty="0"/>
              <a:t>DAMODAR CHANNEL </a:t>
            </a:r>
            <a:r>
              <a:rPr lang="en-US" sz="2000" b="1" dirty="0" smtClean="0"/>
              <a:t>CAPACITIES</a:t>
            </a:r>
          </a:p>
          <a:p>
            <a:pPr marL="285750" indent="-285750">
              <a:buFont typeface="Arial" pitchFamily="34" charset="0"/>
              <a:buChar char="•"/>
            </a:pPr>
            <a:r>
              <a:rPr lang="en-US" sz="2000" b="1" dirty="0" smtClean="0"/>
              <a:t>OPERATION </a:t>
            </a:r>
            <a:r>
              <a:rPr lang="en-US" sz="2000" b="1" dirty="0"/>
              <a:t>OF THE TENUGHAT </a:t>
            </a:r>
            <a:r>
              <a:rPr lang="en-US" sz="2000" b="1" dirty="0" smtClean="0"/>
              <a:t>RESERVOIR</a:t>
            </a:r>
          </a:p>
          <a:p>
            <a:pPr marL="285750" indent="-285750">
              <a:buFont typeface="Arial" pitchFamily="34" charset="0"/>
              <a:buChar char="•"/>
            </a:pPr>
            <a:r>
              <a:rPr lang="en-US" sz="2000" b="1" dirty="0" smtClean="0"/>
              <a:t>ACTIVITIES WITHOUT KNOWLEDGE OF DVC</a:t>
            </a:r>
          </a:p>
          <a:p>
            <a:pPr marL="285750" indent="-285750">
              <a:buFont typeface="Arial" pitchFamily="34" charset="0"/>
              <a:buChar char="•"/>
            </a:pPr>
            <a:r>
              <a:rPr lang="en-IN" sz="2000" b="1" dirty="0" smtClean="0"/>
              <a:t>ENVIRONMENTAL IMPACT</a:t>
            </a:r>
          </a:p>
          <a:p>
            <a:pPr marL="285750" indent="-285750">
              <a:buFont typeface="Arial" pitchFamily="34" charset="0"/>
              <a:buChar char="•"/>
            </a:pPr>
            <a:r>
              <a:rPr lang="en-IN" sz="2000" b="1" dirty="0" smtClean="0"/>
              <a:t>CAPITAL SHARING</a:t>
            </a:r>
          </a:p>
          <a:p>
            <a:pPr marL="285750" indent="-285750">
              <a:buFont typeface="Arial" pitchFamily="34" charset="0"/>
              <a:buChar char="•"/>
            </a:pPr>
            <a:r>
              <a:rPr lang="en-IN" sz="2000" b="1" dirty="0" smtClean="0"/>
              <a:t>FUND</a:t>
            </a:r>
          </a:p>
          <a:p>
            <a:pPr marL="285750" indent="-285750">
              <a:buFont typeface="Arial" pitchFamily="34" charset="0"/>
              <a:buChar char="•"/>
            </a:pPr>
            <a:r>
              <a:rPr lang="en-IN" sz="2000" b="1" dirty="0" smtClean="0"/>
              <a:t>ILLITERACY</a:t>
            </a:r>
          </a:p>
          <a:p>
            <a:pPr marL="285750" indent="-285750">
              <a:buFont typeface="Arial" pitchFamily="34" charset="0"/>
              <a:buChar char="•"/>
            </a:pPr>
            <a:r>
              <a:rPr lang="en-IN" sz="2000" b="1" dirty="0" smtClean="0"/>
              <a:t>POLITICAL WILL</a:t>
            </a:r>
          </a:p>
          <a:p>
            <a:pPr marL="285750" indent="-285750">
              <a:buFont typeface="Arial" pitchFamily="34" charset="0"/>
              <a:buChar char="•"/>
            </a:pPr>
            <a:r>
              <a:rPr lang="en-IN" sz="2000" b="1" dirty="0" smtClean="0"/>
              <a:t>EMPLOYMENT</a:t>
            </a:r>
          </a:p>
          <a:p>
            <a:pPr marL="285750" indent="-285750">
              <a:buFont typeface="Arial" pitchFamily="34" charset="0"/>
              <a:buChar char="•"/>
            </a:pPr>
            <a:r>
              <a:rPr lang="en-IN" sz="2000" b="1" dirty="0" smtClean="0"/>
              <a:t>EXTRACTION OF FULL BENEFITS (TPD ETC)</a:t>
            </a:r>
          </a:p>
          <a:p>
            <a:pPr marL="285750" indent="-285750">
              <a:buFont typeface="Arial" pitchFamily="34" charset="0"/>
              <a:buChar char="•"/>
            </a:pPr>
            <a:r>
              <a:rPr lang="en-IN" sz="2000" b="1" smtClean="0"/>
              <a:t>EROSION </a:t>
            </a:r>
            <a:r>
              <a:rPr lang="en-IN" sz="2000" b="1" dirty="0" smtClean="0"/>
              <a:t>&amp; SEDIMENTATION</a:t>
            </a:r>
          </a:p>
          <a:p>
            <a:pPr marL="285750" indent="-285750">
              <a:buFont typeface="Arial" pitchFamily="34" charset="0"/>
              <a:buChar char="•"/>
            </a:pPr>
            <a:r>
              <a:rPr lang="en-IN" sz="2000" b="1" dirty="0" smtClean="0"/>
              <a:t>SHARING OF WATER</a:t>
            </a:r>
          </a:p>
          <a:p>
            <a:pPr marL="285750" indent="-285750">
              <a:buFont typeface="Arial" pitchFamily="34" charset="0"/>
              <a:buChar char="•"/>
            </a:pPr>
            <a:r>
              <a:rPr lang="en-IN" sz="2000" b="1" dirty="0" smtClean="0"/>
              <a:t>TECHNOLOGY</a:t>
            </a:r>
            <a:r>
              <a:rPr lang="en-US" sz="2000" b="1" dirty="0" smtClean="0"/>
              <a:t> </a:t>
            </a:r>
          </a:p>
          <a:p>
            <a:pPr marL="285750" indent="-285750">
              <a:buFont typeface="Arial" pitchFamily="34" charset="0"/>
              <a:buChar char="•"/>
            </a:pPr>
            <a:r>
              <a:rPr lang="en-US" sz="2000" b="1" dirty="0" smtClean="0"/>
              <a:t>LACK OF PRO-ACTIVE PARTICIPATION OF STAKE HOLDERS</a:t>
            </a:r>
          </a:p>
          <a:p>
            <a:pPr marL="285750" indent="-285750">
              <a:buFont typeface="Arial" pitchFamily="34" charset="0"/>
              <a:buChar char="•"/>
            </a:pPr>
            <a:endParaRPr lang="en-IN" dirty="0"/>
          </a:p>
        </p:txBody>
      </p:sp>
    </p:spTree>
    <p:extLst>
      <p:ext uri="{BB962C8B-B14F-4D97-AF65-F5344CB8AC3E}">
        <p14:creationId xmlns:p14="http://schemas.microsoft.com/office/powerpoint/2010/main" val="15654633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568952" cy="6370975"/>
          </a:xfrm>
          <a:prstGeom prst="rect">
            <a:avLst/>
          </a:prstGeom>
          <a:noFill/>
        </p:spPr>
        <p:txBody>
          <a:bodyPr wrap="square" rtlCol="0">
            <a:spAutoFit/>
          </a:bodyPr>
          <a:lstStyle/>
          <a:p>
            <a:r>
              <a:rPr lang="en-US" sz="2400" b="1" dirty="0" smtClean="0">
                <a:solidFill>
                  <a:srgbClr val="0070C0"/>
                </a:solidFill>
              </a:rPr>
              <a:t>STRATEGIES TO COMBAT ISSUES</a:t>
            </a:r>
          </a:p>
          <a:p>
            <a:endParaRPr lang="en-US" sz="1600" b="1" dirty="0" smtClean="0"/>
          </a:p>
          <a:p>
            <a:pPr marL="342900" indent="-342900" algn="just">
              <a:buFont typeface="Arial" pitchFamily="34" charset="0"/>
              <a:buChar char="•"/>
            </a:pPr>
            <a:r>
              <a:rPr lang="en-US" sz="1600" b="1" dirty="0" smtClean="0"/>
              <a:t>FLOOD CUSHION OF TILAIYA AND KONAR RESERVOIR MAY BE USED AS A COMBINED STORAGE FOR  FLOOD AND CONSERVATION STORAGE</a:t>
            </a:r>
          </a:p>
          <a:p>
            <a:pPr marL="342900" indent="-342900" algn="just">
              <a:buFont typeface="Arial" pitchFamily="34" charset="0"/>
              <a:buChar char="•"/>
            </a:pPr>
            <a:endParaRPr lang="en-US" sz="1600" b="1" dirty="0" smtClean="0">
              <a:solidFill>
                <a:srgbClr val="C00000"/>
              </a:solidFill>
            </a:endParaRPr>
          </a:p>
          <a:p>
            <a:pPr marL="342900" indent="-342900" algn="just">
              <a:buFont typeface="Arial" pitchFamily="34" charset="0"/>
              <a:buChar char="•"/>
            </a:pPr>
            <a:r>
              <a:rPr lang="en-US" sz="1600" b="1" dirty="0"/>
              <a:t>IF EXTRA WATER IS </a:t>
            </a:r>
            <a:r>
              <a:rPr lang="en-US" sz="1600" b="1" dirty="0" smtClean="0"/>
              <a:t>MADE AVAILABLE, IRRIGATION FACILITIES MAY BE EXTENDED TO JHARKHAND STATE THROUGH KONAR AND TILAIYA RESERVOIRS</a:t>
            </a:r>
          </a:p>
          <a:p>
            <a:pPr marL="342900" indent="-342900" algn="just">
              <a:buFont typeface="Arial" pitchFamily="34" charset="0"/>
              <a:buChar char="•"/>
            </a:pPr>
            <a:endParaRPr lang="en-US" sz="1600" b="1" dirty="0" smtClean="0"/>
          </a:p>
          <a:p>
            <a:pPr marL="342900" indent="-342900" algn="just">
              <a:buFont typeface="Arial" pitchFamily="34" charset="0"/>
              <a:buChar char="•"/>
            </a:pPr>
            <a:r>
              <a:rPr lang="en-US" sz="1600" b="1" dirty="0" smtClean="0"/>
              <a:t>IN CASE OF MAITHON AND PANCHET, EXISTING OPERATIONAL CONSERVATION LEVEL MAY BE INCREASED BY 1.52 MT. IN EACH RESERVOIR</a:t>
            </a:r>
          </a:p>
          <a:p>
            <a:pPr marL="342900" indent="-342900" algn="just">
              <a:buFont typeface="Arial" pitchFamily="34" charset="0"/>
              <a:buChar char="•"/>
            </a:pPr>
            <a:endParaRPr lang="en-US" sz="1600" b="1" dirty="0" smtClean="0"/>
          </a:p>
          <a:p>
            <a:pPr marL="342900" indent="-342900" algn="just">
              <a:buFont typeface="Arial" pitchFamily="34" charset="0"/>
              <a:buChar char="•"/>
            </a:pPr>
            <a:r>
              <a:rPr lang="en-US" sz="1600" b="1" dirty="0" smtClean="0"/>
              <a:t>ALL M&amp;I WATER ALLOCATIONS MAY BE REVIEWED TO LOCATE SURPLUS IN THE ALLOCATED QUANTITIES</a:t>
            </a:r>
          </a:p>
          <a:p>
            <a:pPr marL="342900" indent="-342900" algn="just">
              <a:buFont typeface="Arial" pitchFamily="34" charset="0"/>
              <a:buChar char="•"/>
            </a:pPr>
            <a:endParaRPr lang="en-US" sz="1600" b="1" dirty="0" smtClean="0"/>
          </a:p>
          <a:p>
            <a:pPr marL="342900" indent="-342900" algn="just">
              <a:buFont typeface="Arial" pitchFamily="34" charset="0"/>
              <a:buChar char="•"/>
            </a:pPr>
            <a:r>
              <a:rPr lang="en-US" sz="1600" b="1" dirty="0" smtClean="0"/>
              <a:t>TO COMBAT THE FLOOD AT THE LOWER VALLEY, DOWN-STREAM FLOOD CARRYING CAPACITIES MAY BE REVIEWED AND MEASURES FOR IMPROVEMENT OF CARRYING CAPACITY  MAY BE TAKEN</a:t>
            </a:r>
          </a:p>
          <a:p>
            <a:pPr marL="342900" indent="-342900" algn="just">
              <a:buFont typeface="Arial" pitchFamily="34" charset="0"/>
              <a:buChar char="•"/>
            </a:pPr>
            <a:endParaRPr lang="en-US" sz="1600" b="1" dirty="0" smtClean="0"/>
          </a:p>
          <a:p>
            <a:pPr marL="342900" indent="-342900" algn="just">
              <a:buFont typeface="Arial" pitchFamily="34" charset="0"/>
              <a:buChar char="•"/>
            </a:pPr>
            <a:r>
              <a:rPr lang="en-US" sz="1600" b="1" dirty="0" smtClean="0"/>
              <a:t>ADEQUATE AFFORESTATION AND SOIL CONSERVATION MEASURES ARE ALSO REQUIRED TO BE TAKEN UP AT THE UPPER VALLEY TO REDUCE THE EROSION RATES</a:t>
            </a:r>
          </a:p>
          <a:p>
            <a:pPr marL="342900" indent="-342900" algn="just">
              <a:buFont typeface="Arial" pitchFamily="34" charset="0"/>
              <a:buChar char="•"/>
            </a:pPr>
            <a:endParaRPr lang="en-US" sz="1600" b="1" dirty="0" smtClean="0"/>
          </a:p>
          <a:p>
            <a:pPr marL="342900" indent="-342900" algn="just">
              <a:buFont typeface="Arial" pitchFamily="34" charset="0"/>
              <a:buChar char="•"/>
            </a:pPr>
            <a:r>
              <a:rPr lang="en-US" sz="1600" b="1" dirty="0" smtClean="0"/>
              <a:t>TO TAKE UP  RAIN WATER HARVESTING AND GROUND WATER RECHARGING PROJECTS</a:t>
            </a:r>
          </a:p>
          <a:p>
            <a:pPr marL="342900" indent="-342900" algn="just">
              <a:buFont typeface="Arial" pitchFamily="34" charset="0"/>
              <a:buChar char="•"/>
            </a:pPr>
            <a:endParaRPr lang="en-US" sz="1600" b="1" dirty="0"/>
          </a:p>
          <a:p>
            <a:pPr marL="342900" indent="-342900" algn="just">
              <a:buFont typeface="Arial" pitchFamily="34" charset="0"/>
              <a:buChar char="•"/>
            </a:pPr>
            <a:r>
              <a:rPr lang="en-US" sz="1600" b="1" dirty="0" smtClean="0"/>
              <a:t>RENOVATION OF OLD IRRIGATION &amp; WATER SUPPLY CANAL SYSTEM AND IMPLEMENTATION OF MODERN IRRIGATION TECHNIQUES FOR OPTIMUM USE OF THE RESOURCE</a:t>
            </a:r>
            <a:endParaRPr lang="en-IN" sz="1600" b="1" dirty="0"/>
          </a:p>
        </p:txBody>
      </p:sp>
    </p:spTree>
    <p:extLst>
      <p:ext uri="{BB962C8B-B14F-4D97-AF65-F5344CB8AC3E}">
        <p14:creationId xmlns:p14="http://schemas.microsoft.com/office/powerpoint/2010/main" val="26639119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88640"/>
            <a:ext cx="8640960" cy="5447645"/>
          </a:xfrm>
          <a:prstGeom prst="rect">
            <a:avLst/>
          </a:prstGeom>
        </p:spPr>
        <p:txBody>
          <a:bodyPr wrap="square">
            <a:spAutoFit/>
          </a:bodyPr>
          <a:lstStyle/>
          <a:p>
            <a:r>
              <a:rPr lang="en-US" sz="2400" b="1" dirty="0">
                <a:solidFill>
                  <a:srgbClr val="0070C0"/>
                </a:solidFill>
              </a:rPr>
              <a:t>STRATEGIES TO COMBAT </a:t>
            </a:r>
            <a:r>
              <a:rPr lang="en-US" sz="2400" b="1" dirty="0" smtClean="0">
                <a:solidFill>
                  <a:srgbClr val="0070C0"/>
                </a:solidFill>
              </a:rPr>
              <a:t>ISSUES</a:t>
            </a:r>
          </a:p>
          <a:p>
            <a:endParaRPr lang="en-US" b="1" dirty="0">
              <a:solidFill>
                <a:srgbClr val="0070C0"/>
              </a:solidFill>
            </a:endParaRPr>
          </a:p>
          <a:p>
            <a:endParaRPr lang="en-US" b="1" dirty="0" smtClean="0">
              <a:solidFill>
                <a:srgbClr val="0070C0"/>
              </a:solidFill>
            </a:endParaRPr>
          </a:p>
          <a:p>
            <a:pPr marL="285750" indent="-285750">
              <a:buFont typeface="Arial" panose="020B0604020202020204" pitchFamily="34" charset="0"/>
              <a:buChar char="•"/>
            </a:pPr>
            <a:r>
              <a:rPr lang="en-US" b="1" dirty="0" smtClean="0"/>
              <a:t>CONJUNCTIVE USE OF SURFACE AND GROUND WATER</a:t>
            </a:r>
          </a:p>
          <a:p>
            <a:pPr marL="285750" indent="-285750">
              <a:buFont typeface="Arial" panose="020B0604020202020204" pitchFamily="34" charset="0"/>
              <a:buChar char="•"/>
            </a:pPr>
            <a:endParaRPr lang="en-US" b="1" dirty="0" smtClean="0"/>
          </a:p>
          <a:p>
            <a:pPr marL="285750" indent="-285750" algn="just">
              <a:buFont typeface="Arial" panose="020B0604020202020204" pitchFamily="34" charset="0"/>
              <a:buChar char="•"/>
            </a:pPr>
            <a:r>
              <a:rPr lang="en-US" b="1" dirty="0" smtClean="0"/>
              <a:t>INSTILLING DISCIPLINE IN EQUATABLE DISTRIBUTION THROUGH WATER USERS ASSOCIATION’S PARTICIPATION</a:t>
            </a:r>
          </a:p>
          <a:p>
            <a:pPr marL="285750" indent="-285750" algn="just">
              <a:buFont typeface="Arial" panose="020B0604020202020204" pitchFamily="34" charset="0"/>
              <a:buChar char="•"/>
            </a:pPr>
            <a:endParaRPr lang="en-US" b="1" dirty="0" smtClean="0"/>
          </a:p>
          <a:p>
            <a:pPr marL="285750" indent="-285750">
              <a:buFont typeface="Arial" panose="020B0604020202020204" pitchFamily="34" charset="0"/>
              <a:buChar char="•"/>
            </a:pPr>
            <a:r>
              <a:rPr lang="en-US" b="1" dirty="0" smtClean="0"/>
              <a:t>IMPLEMENTATION OF MORE SCIENTIFIC CROPPING PATTERN</a:t>
            </a:r>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r>
              <a:rPr lang="en-US" b="1" dirty="0" smtClean="0"/>
              <a:t>OPERATION OF CANALS AND DISTRIBUTION NETWORK ON DEMAND BASED RATHER THAN SUPPLY BASED</a:t>
            </a:r>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r>
              <a:rPr lang="en-US" b="1" dirty="0" smtClean="0"/>
              <a:t>VOLUMETRIC BASED MEASUREMENT OF WATER AT USER END</a:t>
            </a:r>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r>
              <a:rPr lang="en-US" b="1" dirty="0" smtClean="0"/>
              <a:t>REVISION OF WATER TARIFF</a:t>
            </a:r>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r>
              <a:rPr lang="en-US" b="1" dirty="0" smtClean="0"/>
              <a:t>TAPPING OF UNHARNESSED HYDRO-POWER POTENTIAL OF NEARLY 3500  MW</a:t>
            </a:r>
          </a:p>
          <a:p>
            <a:pPr marL="285750" indent="-285750"/>
            <a:endParaRPr lang="en-US" dirty="0"/>
          </a:p>
        </p:txBody>
      </p:sp>
    </p:spTree>
    <p:extLst>
      <p:ext uri="{BB962C8B-B14F-4D97-AF65-F5344CB8AC3E}">
        <p14:creationId xmlns:p14="http://schemas.microsoft.com/office/powerpoint/2010/main" val="39058858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764704"/>
            <a:ext cx="8064896" cy="6494085"/>
          </a:xfrm>
          <a:prstGeom prst="rect">
            <a:avLst/>
          </a:prstGeom>
          <a:noFill/>
        </p:spPr>
        <p:txBody>
          <a:bodyPr wrap="square" rtlCol="0">
            <a:spAutoFit/>
          </a:bodyPr>
          <a:lstStyle/>
          <a:p>
            <a:pPr algn="ctr"/>
            <a:r>
              <a:rPr lang="en-US" sz="2800" b="1" dirty="0" smtClean="0">
                <a:solidFill>
                  <a:schemeClr val="accent4">
                    <a:lumMod val="75000"/>
                  </a:schemeClr>
                </a:solidFill>
              </a:rPr>
              <a:t>CONCLUSION</a:t>
            </a:r>
          </a:p>
          <a:p>
            <a:pPr algn="ctr"/>
            <a:endParaRPr lang="en-US" sz="2800" b="1" dirty="0" smtClean="0">
              <a:solidFill>
                <a:schemeClr val="accent4">
                  <a:lumMod val="75000"/>
                </a:schemeClr>
              </a:solidFill>
            </a:endParaRPr>
          </a:p>
          <a:p>
            <a:pPr algn="just">
              <a:lnSpc>
                <a:spcPct val="150000"/>
              </a:lnSpc>
            </a:pPr>
            <a:r>
              <a:rPr lang="en-US" b="1" dirty="0" smtClean="0"/>
              <a:t>WELL STRUCTURED LEGAL AND REGULATORY FRAMEWORKS  VIZ. DVC ACT 1948, INTER STATE AGREEMENT 1978 AND DVRRC BROADLY COVER ALMOST ALL </a:t>
            </a:r>
            <a:r>
              <a:rPr lang="en-US" b="1" smtClean="0"/>
              <a:t>THE  </a:t>
            </a:r>
            <a:r>
              <a:rPr lang="en-US" b="1" smtClean="0"/>
              <a:t>ASPECTS </a:t>
            </a:r>
            <a:r>
              <a:rPr lang="en-US" b="1" dirty="0" smtClean="0"/>
              <a:t>MENTIONED IN DRAFT CWC GUIDE LINES ON IMPLEMENTATION OF IWRM. HOWEVER </a:t>
            </a:r>
            <a:r>
              <a:rPr lang="en-US" b="1" dirty="0" smtClean="0">
                <a:solidFill>
                  <a:schemeClr val="accent1">
                    <a:lumMod val="75000"/>
                  </a:schemeClr>
                </a:solidFill>
              </a:rPr>
              <a:t>PRO-ACTIVE PARTICIPATION </a:t>
            </a:r>
            <a:r>
              <a:rPr lang="en-US" b="1" dirty="0" smtClean="0"/>
              <a:t>OF THE STAKE HOLDERS IN MANAGING THE WATER RESOURCES OF THE VALLEY </a:t>
            </a:r>
            <a:r>
              <a:rPr lang="en-US" b="1" dirty="0" smtClean="0">
                <a:solidFill>
                  <a:schemeClr val="accent6">
                    <a:lumMod val="75000"/>
                  </a:schemeClr>
                </a:solidFill>
              </a:rPr>
              <a:t>IN EFFICIENT, SPEEDY AND TANGIBLE MANNER</a:t>
            </a:r>
            <a:r>
              <a:rPr lang="en-US" b="1" dirty="0" smtClean="0"/>
              <a:t> IS NEED OF THE HOUR.</a:t>
            </a:r>
          </a:p>
          <a:p>
            <a:pPr algn="just">
              <a:lnSpc>
                <a:spcPct val="150000"/>
              </a:lnSpc>
            </a:pPr>
            <a:endParaRPr lang="en-US" b="1" dirty="0" smtClean="0"/>
          </a:p>
          <a:p>
            <a:pPr algn="just">
              <a:lnSpc>
                <a:spcPct val="150000"/>
              </a:lnSpc>
            </a:pPr>
            <a:r>
              <a:rPr lang="en-US" b="1" dirty="0" smtClean="0"/>
              <a:t>SINCE DVC PROJECTS ARE NEARLY 55 YEAR’S OLD, </a:t>
            </a:r>
            <a:r>
              <a:rPr lang="en-US" b="1" dirty="0" smtClean="0">
                <a:solidFill>
                  <a:schemeClr val="accent2">
                    <a:lumMod val="75000"/>
                  </a:schemeClr>
                </a:solidFill>
              </a:rPr>
              <a:t>DEDICATED AND SINCERE EFFORTS OF ALL CONCERNED</a:t>
            </a:r>
            <a:r>
              <a:rPr lang="en-US" b="1" dirty="0" smtClean="0"/>
              <a:t> IS HIGHLY REQUIRED TO REJUVENATE THE EXISTING INFRA-STRUCTURE AND TO CREATE ADDITIONAL FACILITIES FOR ACHIEVING THE ORIGINAL  PLAN OF DEVELOPMENT.</a:t>
            </a:r>
          </a:p>
          <a:p>
            <a:pPr>
              <a:lnSpc>
                <a:spcPct val="150000"/>
              </a:lnSpc>
            </a:pPr>
            <a:endParaRPr lang="en-US" b="1" dirty="0" smtClean="0"/>
          </a:p>
          <a:p>
            <a:pPr marL="285750" indent="-285750"/>
            <a:endParaRPr lang="en-US" b="1" dirty="0"/>
          </a:p>
          <a:p>
            <a:pPr marL="285750" indent="-285750">
              <a:buFont typeface="Arial" panose="020B0604020202020204" pitchFamily="34" charset="0"/>
              <a:buChar char="•"/>
            </a:pPr>
            <a:endParaRPr lang="en-IN" b="1" dirty="0"/>
          </a:p>
        </p:txBody>
      </p:sp>
    </p:spTree>
    <p:extLst>
      <p:ext uri="{BB962C8B-B14F-4D97-AF65-F5344CB8AC3E}">
        <p14:creationId xmlns:p14="http://schemas.microsoft.com/office/powerpoint/2010/main" val="9029858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ipankar\Pictures\Ant\fantasy-world-of-ants-130312-630-01-jpg_0724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417" y="1700808"/>
            <a:ext cx="2804742" cy="1015663"/>
          </a:xfrm>
          <a:prstGeom prst="rect">
            <a:avLst/>
          </a:prstGeom>
          <a:noFill/>
        </p:spPr>
        <p:txBody>
          <a:bodyPr wrap="none" rtlCol="0">
            <a:spAutoFit/>
          </a:bodyPr>
          <a:lstStyle/>
          <a:p>
            <a:r>
              <a:rPr lang="en-US" sz="6000" b="1" dirty="0" smtClean="0"/>
              <a:t>THANKS</a:t>
            </a:r>
            <a:endParaRPr lang="en-IN" sz="6000" b="1" dirty="0"/>
          </a:p>
        </p:txBody>
      </p:sp>
    </p:spTree>
    <p:extLst>
      <p:ext uri="{BB962C8B-B14F-4D97-AF65-F5344CB8AC3E}">
        <p14:creationId xmlns:p14="http://schemas.microsoft.com/office/powerpoint/2010/main" val="1551137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8640"/>
            <a:ext cx="8604448" cy="6863998"/>
          </a:xfrm>
          <a:prstGeom prst="rect">
            <a:avLst/>
          </a:prstGeom>
          <a:noFill/>
        </p:spPr>
        <p:txBody>
          <a:bodyPr wrap="square" rtlCol="0">
            <a:spAutoFit/>
          </a:bodyPr>
          <a:lstStyle/>
          <a:p>
            <a:pPr algn="ctr"/>
            <a:r>
              <a:rPr lang="en-US" sz="2800" b="1" dirty="0" smtClean="0">
                <a:solidFill>
                  <a:schemeClr val="accent2">
                    <a:lumMod val="75000"/>
                  </a:schemeClr>
                </a:solidFill>
              </a:rPr>
              <a:t>FUNCTIONS OF THE CORPORATION</a:t>
            </a:r>
          </a:p>
          <a:p>
            <a:endParaRPr lang="en-US" sz="2000" b="1" dirty="0" smtClean="0"/>
          </a:p>
          <a:p>
            <a:pPr marL="285750" indent="-285750" algn="just">
              <a:buFont typeface="Arial" panose="020B0604020202020204" pitchFamily="34" charset="0"/>
              <a:buChar char="•"/>
            </a:pPr>
            <a:r>
              <a:rPr lang="en-US" b="1" dirty="0" smtClean="0"/>
              <a:t>THE PROMOTION AND OPERATION OF SCHEMES FOR IRRIGATION, WATER SUPPLY AND DRAINAGE</a:t>
            </a:r>
          </a:p>
          <a:p>
            <a:pPr algn="just"/>
            <a:endParaRPr lang="en-US" b="1" dirty="0" smtClean="0"/>
          </a:p>
          <a:p>
            <a:pPr marL="285750" indent="-285750" algn="just">
              <a:buFont typeface="Arial" panose="020B0604020202020204" pitchFamily="34" charset="0"/>
              <a:buChar char="•"/>
            </a:pPr>
            <a:r>
              <a:rPr lang="en-US" b="1" dirty="0" smtClean="0"/>
              <a:t>THE PROMOTION AND OPERATION OF SCHEMES FOR THE GENERATION, TRANSMISSION AND DISTRIBUTION OF ELECTRIC ENERGY, BOTH HYDRO-ELECTRICAL AND THERMAL</a:t>
            </a:r>
          </a:p>
          <a:p>
            <a:pPr marL="285750" indent="-285750" algn="just">
              <a:buFont typeface="Arial" panose="020B0604020202020204" pitchFamily="34" charset="0"/>
              <a:buChar char="•"/>
            </a:pPr>
            <a:endParaRPr lang="en-US" b="1" dirty="0" smtClean="0"/>
          </a:p>
          <a:p>
            <a:pPr marL="285750" indent="-285750" algn="just">
              <a:buFont typeface="Arial" panose="020B0604020202020204" pitchFamily="34" charset="0"/>
              <a:buChar char="•"/>
            </a:pPr>
            <a:r>
              <a:rPr lang="en-US" b="1" dirty="0" smtClean="0"/>
              <a:t>THE PROMOTION AND OPERATION OF SCHEMES FOR FLOOD CONTROL IN THE DAMODAR RIVER AND ITS TRIBUTARIES AND THE CHANNELS, IF ANY, EXCAVATED BY THE CORPORATION IN CONNECTION WITH THE SCHEME AND FOR THE IMPROVEMENT OF FLOW CONDITIONS IN THE HOOGHLY RIVER,</a:t>
            </a:r>
          </a:p>
          <a:p>
            <a:pPr marL="285750" indent="-285750" algn="just">
              <a:buFont typeface="Arial" panose="020B0604020202020204" pitchFamily="34" charset="0"/>
              <a:buChar char="•"/>
            </a:pPr>
            <a:endParaRPr lang="en-US" b="1" dirty="0" smtClean="0"/>
          </a:p>
          <a:p>
            <a:pPr marL="285750" indent="-285750" algn="just">
              <a:buFont typeface="Arial" panose="020B0604020202020204" pitchFamily="34" charset="0"/>
              <a:buChar char="•"/>
            </a:pPr>
            <a:r>
              <a:rPr lang="en-US" b="1" dirty="0" smtClean="0"/>
              <a:t>THE PROMOTION AND CONTROL OF NAVIGATION IN THE DAMODAR RIVER AND ITS TRIBUTARIES AND CHANNELS, IF ANY</a:t>
            </a:r>
          </a:p>
          <a:p>
            <a:pPr marL="285750" indent="-285750" algn="just">
              <a:buFont typeface="Arial" panose="020B0604020202020204" pitchFamily="34" charset="0"/>
              <a:buChar char="•"/>
            </a:pPr>
            <a:endParaRPr lang="en-US" b="1" dirty="0" smtClean="0"/>
          </a:p>
          <a:p>
            <a:pPr marL="285750" indent="-285750" algn="just">
              <a:buFont typeface="Arial" panose="020B0604020202020204" pitchFamily="34" charset="0"/>
              <a:buChar char="•"/>
            </a:pPr>
            <a:r>
              <a:rPr lang="en-US" b="1" dirty="0" smtClean="0"/>
              <a:t>THE PROMOTION OF AFFORESTATION AND CONTROL OF SOIL EROSION IN THE DAMODAR VALLEY, AND</a:t>
            </a:r>
          </a:p>
          <a:p>
            <a:pPr marL="285750" indent="-285750" algn="just">
              <a:buFont typeface="Arial" panose="020B0604020202020204" pitchFamily="34" charset="0"/>
              <a:buChar char="•"/>
            </a:pPr>
            <a:endParaRPr lang="en-US" b="1" dirty="0" smtClean="0"/>
          </a:p>
          <a:p>
            <a:pPr marL="285750" indent="-285750" algn="just">
              <a:buFont typeface="Arial" panose="020B0604020202020204" pitchFamily="34" charset="0"/>
              <a:buChar char="•"/>
            </a:pPr>
            <a:r>
              <a:rPr lang="en-US" b="1" dirty="0" smtClean="0"/>
              <a:t>THE PROMOTION OF PUBLIC HEALTH AND THE AGRICULTURAL, INDUSTRIAL, ECONOMIC AND GENERAL WELL-BEING IN THE DAMODAR VALLEY AND ITS AREA OF OPERATION.</a:t>
            </a:r>
            <a:endParaRPr lang="en-IN" b="1" dirty="0"/>
          </a:p>
        </p:txBody>
      </p:sp>
    </p:spTree>
    <p:extLst>
      <p:ext uri="{BB962C8B-B14F-4D97-AF65-F5344CB8AC3E}">
        <p14:creationId xmlns:p14="http://schemas.microsoft.com/office/powerpoint/2010/main" val="1848038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32656"/>
            <a:ext cx="8208912" cy="5847755"/>
          </a:xfrm>
          <a:prstGeom prst="rect">
            <a:avLst/>
          </a:prstGeom>
        </p:spPr>
        <p:txBody>
          <a:bodyPr wrap="square">
            <a:spAutoFit/>
          </a:bodyPr>
          <a:lstStyle/>
          <a:p>
            <a:pPr lvl="0"/>
            <a:endParaRPr lang="en-US" sz="2000" b="1" dirty="0" smtClean="0"/>
          </a:p>
          <a:p>
            <a:pPr lvl="0" algn="ctr"/>
            <a:r>
              <a:rPr lang="en-US" sz="2800" b="1" dirty="0" smtClean="0">
                <a:solidFill>
                  <a:srgbClr val="002060"/>
                </a:solidFill>
              </a:rPr>
              <a:t>        </a:t>
            </a:r>
            <a:r>
              <a:rPr lang="en-US" sz="2800" b="1" dirty="0" smtClean="0">
                <a:solidFill>
                  <a:schemeClr val="tx2">
                    <a:lumMod val="50000"/>
                  </a:schemeClr>
                </a:solidFill>
              </a:rPr>
              <a:t>CORPORATE OBJECTIVES</a:t>
            </a:r>
          </a:p>
          <a:p>
            <a:pPr marL="285750" lvl="0" indent="-285750">
              <a:buFont typeface="Arial" pitchFamily="34" charset="0"/>
              <a:buChar char="•"/>
            </a:pPr>
            <a:endParaRPr lang="en-US" sz="2000" b="1" dirty="0" smtClean="0"/>
          </a:p>
          <a:p>
            <a:pPr marL="742950" lvl="1" indent="-285750" algn="just">
              <a:buFont typeface="Arial" pitchFamily="34" charset="0"/>
              <a:buChar char="•"/>
            </a:pPr>
            <a:r>
              <a:rPr lang="en-US" b="1" dirty="0" smtClean="0">
                <a:solidFill>
                  <a:srgbClr val="002060"/>
                </a:solidFill>
              </a:rPr>
              <a:t>GENERATE MORE POWER AT LOWEST POSSIBLE COST</a:t>
            </a:r>
          </a:p>
          <a:p>
            <a:pPr marL="742950" lvl="1" indent="-285750">
              <a:buFont typeface="Arial" pitchFamily="34" charset="0"/>
              <a:buChar char="•"/>
            </a:pPr>
            <a:endParaRPr lang="en-US" b="1" dirty="0" smtClean="0">
              <a:solidFill>
                <a:srgbClr val="002060"/>
              </a:solidFill>
            </a:endParaRPr>
          </a:p>
          <a:p>
            <a:pPr marL="742950" lvl="1" indent="-285750" algn="just">
              <a:buFont typeface="Arial" pitchFamily="34" charset="0"/>
              <a:buChar char="•"/>
            </a:pPr>
            <a:r>
              <a:rPr lang="en-US" b="1" dirty="0" smtClean="0">
                <a:solidFill>
                  <a:srgbClr val="002060"/>
                </a:solidFill>
              </a:rPr>
              <a:t>TRANSMIT, DISTRIBUTE AND SUPPLY RELIABLE AND QUALITY POWER</a:t>
            </a:r>
          </a:p>
          <a:p>
            <a:pPr marL="742950" lvl="1" indent="-285750">
              <a:buFont typeface="Arial" pitchFamily="34" charset="0"/>
              <a:buChar char="•"/>
            </a:pPr>
            <a:endParaRPr lang="en-US" b="1" dirty="0" smtClean="0">
              <a:solidFill>
                <a:srgbClr val="002060"/>
              </a:solidFill>
            </a:endParaRPr>
          </a:p>
          <a:p>
            <a:pPr marL="742950" lvl="1" indent="-285750" algn="just">
              <a:buFont typeface="Arial" pitchFamily="34" charset="0"/>
              <a:buChar char="•"/>
            </a:pPr>
            <a:r>
              <a:rPr lang="en-US" b="1" dirty="0" smtClean="0">
                <a:solidFill>
                  <a:srgbClr val="002060"/>
                </a:solidFill>
              </a:rPr>
              <a:t>ADOPTION OF EFFICIENT INDUSTRIAL, COMMERCIAL AND HUMAN RESOURCE MANAGEMENT PRACTICES</a:t>
            </a:r>
          </a:p>
          <a:p>
            <a:pPr marL="742950" lvl="1" indent="-285750">
              <a:buFont typeface="Arial" pitchFamily="34" charset="0"/>
              <a:buChar char="•"/>
            </a:pPr>
            <a:endParaRPr lang="en-US" b="1" dirty="0" smtClean="0">
              <a:solidFill>
                <a:srgbClr val="002060"/>
              </a:solidFill>
            </a:endParaRPr>
          </a:p>
          <a:p>
            <a:pPr marL="742950" lvl="1" indent="-285750" algn="just">
              <a:buFont typeface="Arial" pitchFamily="34" charset="0"/>
              <a:buChar char="•"/>
            </a:pPr>
            <a:r>
              <a:rPr lang="en-US" b="1" dirty="0" smtClean="0">
                <a:solidFill>
                  <a:srgbClr val="002060"/>
                </a:solidFill>
              </a:rPr>
              <a:t>OPTIMUM UTILIZATION OF AVAILABLE WATER RESOURCES AND HARNESSING THE REMAINING POTENTIAL OF THE BASIN TO THE EXTENT POSSIBLE</a:t>
            </a:r>
          </a:p>
          <a:p>
            <a:pPr marL="742950" lvl="1" indent="-285750">
              <a:buFont typeface="Arial" pitchFamily="34" charset="0"/>
              <a:buChar char="•"/>
            </a:pPr>
            <a:endParaRPr lang="en-US" b="1" dirty="0" smtClean="0">
              <a:solidFill>
                <a:srgbClr val="002060"/>
              </a:solidFill>
            </a:endParaRPr>
          </a:p>
          <a:p>
            <a:pPr marL="742950" lvl="1" indent="-285750" algn="just">
              <a:buFont typeface="Arial" pitchFamily="34" charset="0"/>
              <a:buChar char="•"/>
            </a:pPr>
            <a:r>
              <a:rPr lang="en-US" b="1" dirty="0" smtClean="0">
                <a:solidFill>
                  <a:srgbClr val="002060"/>
                </a:solidFill>
              </a:rPr>
              <a:t>TO FORTIFY MEASURES FOR ENVIRONMENTAL PROTECTION AT PLANT LEVELS AND TO CONTINUE WITH THE EFFECTIVE ECO-CONSERVATION ACTIVITIES IN THE VALLEY AREA.</a:t>
            </a:r>
          </a:p>
          <a:p>
            <a:pPr marL="742950" lvl="1" indent="-285750" algn="just">
              <a:buFont typeface="Arial" pitchFamily="34" charset="0"/>
              <a:buChar char="•"/>
            </a:pPr>
            <a:endParaRPr lang="en-US" b="1" dirty="0" smtClean="0">
              <a:solidFill>
                <a:srgbClr val="002060"/>
              </a:solidFill>
            </a:endParaRPr>
          </a:p>
          <a:p>
            <a:pPr marL="742950" lvl="1" indent="-285750" algn="just">
              <a:buFont typeface="Arial" pitchFamily="34" charset="0"/>
              <a:buChar char="•"/>
            </a:pPr>
            <a:r>
              <a:rPr lang="en-US" b="1" dirty="0" smtClean="0">
                <a:solidFill>
                  <a:srgbClr val="002060"/>
                </a:solidFill>
              </a:rPr>
              <a:t>STRENGTHENING OF SOCIO-ECONOMIC DEVELOPMENT FOR THE INHABITANTS OF NEIGHBORING VILLAGES  OF THE MAJOR PROJECTS</a:t>
            </a:r>
          </a:p>
        </p:txBody>
      </p:sp>
    </p:spTree>
    <p:extLst>
      <p:ext uri="{BB962C8B-B14F-4D97-AF65-F5344CB8AC3E}">
        <p14:creationId xmlns:p14="http://schemas.microsoft.com/office/powerpoint/2010/main" val="2660970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548680"/>
            <a:ext cx="8532440" cy="1384995"/>
          </a:xfrm>
          <a:prstGeom prst="rect">
            <a:avLst/>
          </a:prstGeom>
        </p:spPr>
        <p:txBody>
          <a:bodyPr wrap="square">
            <a:spAutoFit/>
          </a:bodyPr>
          <a:lstStyle/>
          <a:p>
            <a:r>
              <a:rPr lang="en-IN" sz="2400" b="1" dirty="0" smtClean="0">
                <a:solidFill>
                  <a:schemeClr val="accent3">
                    <a:lumMod val="50000"/>
                  </a:schemeClr>
                </a:solidFill>
              </a:rPr>
              <a:t>THE TENNESSEE VALLEY AUTHORITY (TVA)          - A PARTIAL MODEL FOR THE DAMODAR VALLEY CORPORATION (DVC)</a:t>
            </a:r>
          </a:p>
          <a:p>
            <a:pPr marL="285750" indent="-285750">
              <a:buFont typeface="Arial" panose="020B0604020202020204" pitchFamily="34" charset="0"/>
              <a:buChar char="•"/>
            </a:pPr>
            <a:endParaRPr lang="en-US" dirty="0"/>
          </a:p>
          <a:p>
            <a:r>
              <a:rPr lang="en-US" b="1" dirty="0" smtClean="0">
                <a:solidFill>
                  <a:schemeClr val="accent1">
                    <a:lumMod val="75000"/>
                  </a:schemeClr>
                </a:solidFill>
              </a:rPr>
              <a:t>   </a:t>
            </a:r>
            <a:r>
              <a:rPr lang="en-US" sz="1600" b="1" dirty="0" smtClean="0">
                <a:solidFill>
                  <a:schemeClr val="accent1">
                    <a:lumMod val="75000"/>
                  </a:schemeClr>
                </a:solidFill>
              </a:rPr>
              <a:t>BRIEF COMPARISON</a:t>
            </a:r>
            <a:endParaRPr lang="en-IN" sz="1600" b="1" dirty="0">
              <a:solidFill>
                <a:schemeClr val="accent1">
                  <a:lumMod val="75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756959766"/>
              </p:ext>
            </p:extLst>
          </p:nvPr>
        </p:nvGraphicFramePr>
        <p:xfrm>
          <a:off x="827585" y="1844826"/>
          <a:ext cx="7776862" cy="3888432"/>
        </p:xfrm>
        <a:graphic>
          <a:graphicData uri="http://schemas.openxmlformats.org/drawingml/2006/table">
            <a:tbl>
              <a:tblPr/>
              <a:tblGrid>
                <a:gridCol w="2363166"/>
                <a:gridCol w="1749652"/>
                <a:gridCol w="1791837"/>
                <a:gridCol w="1872207"/>
              </a:tblGrid>
              <a:tr h="359707">
                <a:tc>
                  <a:txBody>
                    <a:bodyPr/>
                    <a:lstStyle/>
                    <a:p>
                      <a:pPr algn="l" fontAlgn="b"/>
                      <a:r>
                        <a:rPr lang="en-IN" sz="1600" b="0" i="0" u="none" strike="noStrike" dirty="0">
                          <a:solidFill>
                            <a:schemeClr val="tx2">
                              <a:lumMod val="50000"/>
                            </a:schemeClr>
                          </a:solidFill>
                          <a:effectLst/>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600" b="0" i="0" u="none" strike="noStrike">
                          <a:solidFill>
                            <a:schemeClr val="tx2">
                              <a:lumMod val="50000"/>
                            </a:schemeClr>
                          </a:solidFill>
                          <a:effectLst/>
                          <a:latin typeface="Calibri"/>
                        </a:rPr>
                        <a:t>UNIT</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600" b="0" i="0" u="none" strike="noStrike" dirty="0">
                          <a:solidFill>
                            <a:schemeClr val="tx2">
                              <a:lumMod val="50000"/>
                            </a:schemeClr>
                          </a:solidFill>
                          <a:effectLst/>
                          <a:latin typeface="Calibri"/>
                        </a:rPr>
                        <a:t>TENNESSEE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600" b="0" i="0" u="none" strike="noStrike" dirty="0">
                          <a:solidFill>
                            <a:schemeClr val="tx2">
                              <a:lumMod val="50000"/>
                            </a:schemeClr>
                          </a:solidFill>
                          <a:effectLst/>
                          <a:latin typeface="Calibri"/>
                        </a:rPr>
                        <a:t>DAMODAR</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9707">
                <a:tc>
                  <a:txBody>
                    <a:bodyPr/>
                    <a:lstStyle/>
                    <a:p>
                      <a:pPr algn="l" fontAlgn="b"/>
                      <a:r>
                        <a:rPr lang="en-IN" sz="1600" b="0" i="0" u="none" strike="noStrike" dirty="0">
                          <a:solidFill>
                            <a:schemeClr val="tx2">
                              <a:lumMod val="50000"/>
                            </a:schemeClr>
                          </a:solidFill>
                          <a:effectLst/>
                          <a:latin typeface="Calibri"/>
                        </a:rPr>
                        <a:t>CATCH AREA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IN" sz="1600" b="0" i="0" u="none" strike="noStrike" dirty="0">
                          <a:solidFill>
                            <a:schemeClr val="tx2">
                              <a:lumMod val="50000"/>
                            </a:schemeClr>
                          </a:solidFill>
                          <a:effectLst/>
                          <a:latin typeface="Calibri"/>
                        </a:rPr>
                        <a:t>Sq. Mile</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IN" sz="1600" b="0" i="0" u="none" strike="noStrike">
                          <a:solidFill>
                            <a:schemeClr val="tx2">
                              <a:lumMod val="50000"/>
                            </a:schemeClr>
                          </a:solidFill>
                          <a:effectLst/>
                          <a:latin typeface="Calibri"/>
                        </a:rPr>
                        <a:t>40,200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IN" sz="1600" b="0" i="0" u="none" strike="noStrike">
                          <a:solidFill>
                            <a:schemeClr val="tx2">
                              <a:lumMod val="50000"/>
                            </a:schemeClr>
                          </a:solidFill>
                          <a:effectLst/>
                          <a:latin typeface="Calibri"/>
                        </a:rPr>
                        <a:t>8,500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359707">
                <a:tc>
                  <a:txBody>
                    <a:bodyPr/>
                    <a:lstStyle/>
                    <a:p>
                      <a:pPr algn="l" fontAlgn="b"/>
                      <a:r>
                        <a:rPr lang="en-IN" sz="1600" b="0" i="0" u="none" strike="noStrike" dirty="0">
                          <a:solidFill>
                            <a:schemeClr val="tx2">
                              <a:lumMod val="50000"/>
                            </a:schemeClr>
                          </a:solidFill>
                          <a:effectLst/>
                          <a:latin typeface="Calibri"/>
                        </a:rPr>
                        <a:t>RIVER LENGTH</a:t>
                      </a:r>
                    </a:p>
                  </a:txBody>
                  <a:tcPr marL="9525" marR="9525" marT="9525" marB="0" anchor="b">
                    <a:lnL>
                      <a:noFill/>
                    </a:lnL>
                    <a:lnR>
                      <a:noFill/>
                    </a:lnR>
                    <a:lnT>
                      <a:noFill/>
                    </a:lnT>
                    <a:lnB>
                      <a:noFill/>
                    </a:lnB>
                  </a:tcPr>
                </a:tc>
                <a:tc>
                  <a:txBody>
                    <a:bodyPr/>
                    <a:lstStyle/>
                    <a:p>
                      <a:pPr algn="l" fontAlgn="b"/>
                      <a:r>
                        <a:rPr lang="en-IN" sz="1600" b="0" i="0" u="none" strike="noStrike" dirty="0">
                          <a:solidFill>
                            <a:schemeClr val="tx2">
                              <a:lumMod val="50000"/>
                            </a:schemeClr>
                          </a:solidFill>
                          <a:effectLst/>
                          <a:latin typeface="Calibri"/>
                        </a:rPr>
                        <a:t>Miles</a:t>
                      </a:r>
                    </a:p>
                  </a:txBody>
                  <a:tcPr marL="9525" marR="9525" marT="9525" marB="0" anchor="b">
                    <a:lnL>
                      <a:noFill/>
                    </a:lnL>
                    <a:lnR>
                      <a:noFill/>
                    </a:lnR>
                    <a:lnT>
                      <a:noFill/>
                    </a:lnT>
                    <a:lnB>
                      <a:noFill/>
                    </a:lnB>
                  </a:tcPr>
                </a:tc>
                <a:tc>
                  <a:txBody>
                    <a:bodyPr/>
                    <a:lstStyle/>
                    <a:p>
                      <a:pPr algn="r" fontAlgn="b"/>
                      <a:r>
                        <a:rPr lang="en-IN" sz="1600" b="0" i="0" u="none" strike="noStrike" dirty="0">
                          <a:solidFill>
                            <a:schemeClr val="tx2">
                              <a:lumMod val="50000"/>
                            </a:schemeClr>
                          </a:solidFill>
                          <a:effectLst/>
                          <a:latin typeface="Calibri"/>
                        </a:rPr>
                        <a:t>652</a:t>
                      </a:r>
                    </a:p>
                  </a:txBody>
                  <a:tcPr marL="9525" marR="9525" marT="9525" marB="0" anchor="b">
                    <a:lnL>
                      <a:noFill/>
                    </a:lnL>
                    <a:lnR>
                      <a:noFill/>
                    </a:lnR>
                    <a:lnT>
                      <a:noFill/>
                    </a:lnT>
                    <a:lnB>
                      <a:noFill/>
                    </a:lnB>
                  </a:tcPr>
                </a:tc>
                <a:tc>
                  <a:txBody>
                    <a:bodyPr/>
                    <a:lstStyle/>
                    <a:p>
                      <a:pPr algn="r" fontAlgn="b"/>
                      <a:r>
                        <a:rPr lang="en-IN" sz="1600" b="0" i="0" u="none" strike="noStrike">
                          <a:solidFill>
                            <a:schemeClr val="tx2">
                              <a:lumMod val="50000"/>
                            </a:schemeClr>
                          </a:solidFill>
                          <a:effectLst/>
                          <a:latin typeface="Calibri"/>
                        </a:rPr>
                        <a:t>336</a:t>
                      </a:r>
                    </a:p>
                  </a:txBody>
                  <a:tcPr marL="9525" marR="9525" marT="9525" marB="0" anchor="b">
                    <a:lnL>
                      <a:noFill/>
                    </a:lnL>
                    <a:lnR>
                      <a:noFill/>
                    </a:lnR>
                    <a:lnT>
                      <a:noFill/>
                    </a:lnT>
                    <a:lnB>
                      <a:noFill/>
                    </a:lnB>
                  </a:tcPr>
                </a:tc>
              </a:tr>
              <a:tr h="359707">
                <a:tc>
                  <a:txBody>
                    <a:bodyPr/>
                    <a:lstStyle/>
                    <a:p>
                      <a:pPr algn="l" fontAlgn="b"/>
                      <a:r>
                        <a:rPr lang="en-IN" sz="1600" b="0" i="0" u="none" strike="noStrike" dirty="0">
                          <a:solidFill>
                            <a:schemeClr val="tx2">
                              <a:lumMod val="50000"/>
                            </a:schemeClr>
                          </a:solidFill>
                          <a:effectLst/>
                          <a:latin typeface="Calibri"/>
                        </a:rPr>
                        <a:t>FOREST COVER</a:t>
                      </a:r>
                    </a:p>
                  </a:txBody>
                  <a:tcPr marL="9525" marR="9525" marT="9525" marB="0" anchor="b">
                    <a:lnL>
                      <a:noFill/>
                    </a:lnL>
                    <a:lnR>
                      <a:noFill/>
                    </a:lnR>
                    <a:lnT>
                      <a:noFill/>
                    </a:lnT>
                    <a:lnB>
                      <a:noFill/>
                    </a:lnB>
                  </a:tcPr>
                </a:tc>
                <a:tc>
                  <a:txBody>
                    <a:bodyPr/>
                    <a:lstStyle/>
                    <a:p>
                      <a:pPr algn="l" fontAlgn="b"/>
                      <a:r>
                        <a:rPr lang="en-IN" sz="1600" b="0" i="0" u="none" strike="noStrike" dirty="0">
                          <a:solidFill>
                            <a:schemeClr val="tx2">
                              <a:lumMod val="50000"/>
                            </a:schemeClr>
                          </a:solidFill>
                          <a:effectLst/>
                          <a:latin typeface="Calibri"/>
                        </a:rPr>
                        <a:t>Acres</a:t>
                      </a:r>
                    </a:p>
                  </a:txBody>
                  <a:tcPr marL="9525" marR="9525" marT="9525" marB="0" anchor="b">
                    <a:lnL>
                      <a:noFill/>
                    </a:lnL>
                    <a:lnR>
                      <a:noFill/>
                    </a:lnR>
                    <a:lnT>
                      <a:noFill/>
                    </a:lnT>
                    <a:lnB>
                      <a:noFill/>
                    </a:lnB>
                  </a:tcPr>
                </a:tc>
                <a:tc>
                  <a:txBody>
                    <a:bodyPr/>
                    <a:lstStyle/>
                    <a:p>
                      <a:pPr algn="r" fontAlgn="b"/>
                      <a:r>
                        <a:rPr lang="en-IN" sz="1600" b="0" i="0" u="none" strike="noStrike" dirty="0" smtClean="0">
                          <a:solidFill>
                            <a:schemeClr val="tx2">
                              <a:lumMod val="50000"/>
                            </a:schemeClr>
                          </a:solidFill>
                          <a:effectLst/>
                          <a:latin typeface="Calibri"/>
                        </a:rPr>
                        <a:t>13,000,000</a:t>
                      </a:r>
                      <a:endParaRPr lang="en-IN" sz="1600" b="0" i="0" u="none" strike="noStrike" dirty="0">
                        <a:solidFill>
                          <a:schemeClr val="tx2">
                            <a:lumMod val="50000"/>
                          </a:schemeClr>
                        </a:solidFill>
                        <a:effectLst/>
                        <a:latin typeface="Calibri"/>
                      </a:endParaRPr>
                    </a:p>
                  </a:txBody>
                  <a:tcPr marL="9525" marR="9525" marT="9525" marB="0" anchor="b">
                    <a:lnL>
                      <a:noFill/>
                    </a:lnL>
                    <a:lnR>
                      <a:noFill/>
                    </a:lnR>
                    <a:lnT>
                      <a:noFill/>
                    </a:lnT>
                    <a:lnB>
                      <a:noFill/>
                    </a:lnB>
                  </a:tcPr>
                </a:tc>
                <a:tc>
                  <a:txBody>
                    <a:bodyPr/>
                    <a:lstStyle/>
                    <a:p>
                      <a:pPr algn="r" fontAlgn="b"/>
                      <a:r>
                        <a:rPr lang="en-IN" sz="1600" b="0" i="0" u="none" strike="noStrike" dirty="0" smtClean="0">
                          <a:solidFill>
                            <a:schemeClr val="tx2">
                              <a:lumMod val="50000"/>
                            </a:schemeClr>
                          </a:solidFill>
                          <a:effectLst/>
                          <a:latin typeface="Calibri"/>
                        </a:rPr>
                        <a:t>6,000,000</a:t>
                      </a:r>
                      <a:endParaRPr lang="en-IN" sz="1600" b="0" i="0" u="none" strike="noStrike" dirty="0">
                        <a:solidFill>
                          <a:schemeClr val="tx2">
                            <a:lumMod val="50000"/>
                          </a:schemeClr>
                        </a:solidFill>
                        <a:effectLst/>
                        <a:latin typeface="Calibri"/>
                      </a:endParaRPr>
                    </a:p>
                  </a:txBody>
                  <a:tcPr marL="9525" marR="9525" marT="9525" marB="0" anchor="b">
                    <a:lnL>
                      <a:noFill/>
                    </a:lnL>
                    <a:lnR>
                      <a:noFill/>
                    </a:lnR>
                    <a:lnT>
                      <a:noFill/>
                    </a:lnT>
                    <a:lnB>
                      <a:noFill/>
                    </a:lnB>
                  </a:tcPr>
                </a:tc>
              </a:tr>
              <a:tr h="359707">
                <a:tc>
                  <a:txBody>
                    <a:bodyPr/>
                    <a:lstStyle/>
                    <a:p>
                      <a:pPr algn="l" fontAlgn="b"/>
                      <a:endParaRPr lang="en-IN" sz="1600" b="0" i="0" u="none" strike="noStrike">
                        <a:solidFill>
                          <a:schemeClr val="tx2">
                            <a:lumMod val="50000"/>
                          </a:schemeClr>
                        </a:solidFill>
                        <a:effectLst/>
                        <a:latin typeface="Calibri"/>
                      </a:endParaRPr>
                    </a:p>
                  </a:txBody>
                  <a:tcPr marL="9525" marR="9525" marT="9525" marB="0" anchor="b">
                    <a:lnL>
                      <a:noFill/>
                    </a:lnL>
                    <a:lnR>
                      <a:noFill/>
                    </a:lnR>
                    <a:lnT>
                      <a:noFill/>
                    </a:lnT>
                    <a:lnB>
                      <a:noFill/>
                    </a:lnB>
                  </a:tcPr>
                </a:tc>
                <a:tc>
                  <a:txBody>
                    <a:bodyPr/>
                    <a:lstStyle/>
                    <a:p>
                      <a:pPr algn="l" fontAlgn="b"/>
                      <a:endParaRPr lang="en-IN" sz="1600" b="0" i="0" u="none" strike="noStrike" dirty="0">
                        <a:solidFill>
                          <a:schemeClr val="tx2">
                            <a:lumMod val="50000"/>
                          </a:schemeClr>
                        </a:solidFill>
                        <a:effectLst/>
                        <a:latin typeface="Calibri"/>
                      </a:endParaRPr>
                    </a:p>
                  </a:txBody>
                  <a:tcPr marL="9525" marR="9525" marT="9525" marB="0" anchor="b">
                    <a:lnL>
                      <a:noFill/>
                    </a:lnL>
                    <a:lnR>
                      <a:noFill/>
                    </a:lnR>
                    <a:lnT>
                      <a:noFill/>
                    </a:lnT>
                    <a:lnB>
                      <a:noFill/>
                    </a:lnB>
                  </a:tcPr>
                </a:tc>
                <a:tc>
                  <a:txBody>
                    <a:bodyPr/>
                    <a:lstStyle/>
                    <a:p>
                      <a:pPr algn="r" fontAlgn="b"/>
                      <a:r>
                        <a:rPr lang="en-IN" sz="1600" b="0" i="0" u="none" strike="noStrike" dirty="0" smtClean="0">
                          <a:solidFill>
                            <a:schemeClr val="tx2">
                              <a:lumMod val="50000"/>
                            </a:schemeClr>
                          </a:solidFill>
                          <a:effectLst/>
                          <a:latin typeface="Calibri"/>
                        </a:rPr>
                        <a:t>(1930)</a:t>
                      </a:r>
                      <a:endParaRPr lang="en-IN" sz="1600" b="0" i="0" u="none" strike="noStrike" dirty="0">
                        <a:solidFill>
                          <a:schemeClr val="tx2">
                            <a:lumMod val="50000"/>
                          </a:schemeClr>
                        </a:solidFill>
                        <a:effectLst/>
                        <a:latin typeface="Calibri"/>
                      </a:endParaRPr>
                    </a:p>
                  </a:txBody>
                  <a:tcPr marL="9525" marR="9525" marT="9525" marB="0" anchor="b">
                    <a:lnL>
                      <a:noFill/>
                    </a:lnL>
                    <a:lnR>
                      <a:noFill/>
                    </a:lnR>
                    <a:lnT>
                      <a:noFill/>
                    </a:lnT>
                    <a:lnB>
                      <a:noFill/>
                    </a:lnB>
                  </a:tcPr>
                </a:tc>
                <a:tc>
                  <a:txBody>
                    <a:bodyPr/>
                    <a:lstStyle/>
                    <a:p>
                      <a:pPr algn="r" fontAlgn="b"/>
                      <a:r>
                        <a:rPr lang="en-IN" sz="1600" b="0" i="0" u="none" strike="noStrike" dirty="0" smtClean="0">
                          <a:solidFill>
                            <a:schemeClr val="tx2">
                              <a:lumMod val="50000"/>
                            </a:schemeClr>
                          </a:solidFill>
                          <a:effectLst/>
                          <a:latin typeface="Calibri"/>
                        </a:rPr>
                        <a:t>(1948)</a:t>
                      </a:r>
                      <a:endParaRPr lang="en-IN" sz="1600" b="0" i="0" u="none" strike="noStrike" dirty="0">
                        <a:solidFill>
                          <a:schemeClr val="tx2">
                            <a:lumMod val="50000"/>
                          </a:schemeClr>
                        </a:solidFill>
                        <a:effectLst/>
                        <a:latin typeface="Calibri"/>
                      </a:endParaRPr>
                    </a:p>
                  </a:txBody>
                  <a:tcPr marL="9525" marR="9525" marT="9525" marB="0" anchor="b">
                    <a:lnL>
                      <a:noFill/>
                    </a:lnL>
                    <a:lnR>
                      <a:noFill/>
                    </a:lnR>
                    <a:lnT>
                      <a:noFill/>
                    </a:lnT>
                    <a:lnB>
                      <a:noFill/>
                    </a:lnB>
                  </a:tcPr>
                </a:tc>
              </a:tr>
              <a:tr h="359707">
                <a:tc>
                  <a:txBody>
                    <a:bodyPr/>
                    <a:lstStyle/>
                    <a:p>
                      <a:pPr algn="l" fontAlgn="b"/>
                      <a:r>
                        <a:rPr lang="en-IN" sz="1600" b="0" i="0" u="none" strike="noStrike">
                          <a:solidFill>
                            <a:schemeClr val="tx2">
                              <a:lumMod val="50000"/>
                            </a:schemeClr>
                          </a:solidFill>
                          <a:effectLst/>
                          <a:latin typeface="Calibri"/>
                        </a:rPr>
                        <a:t>MEAN YEARLY R/F</a:t>
                      </a:r>
                    </a:p>
                  </a:txBody>
                  <a:tcPr marL="9525" marR="9525" marT="9525" marB="0" anchor="b">
                    <a:lnL>
                      <a:noFill/>
                    </a:lnL>
                    <a:lnR>
                      <a:noFill/>
                    </a:lnR>
                    <a:lnT>
                      <a:noFill/>
                    </a:lnT>
                    <a:lnB>
                      <a:noFill/>
                    </a:lnB>
                  </a:tcPr>
                </a:tc>
                <a:tc>
                  <a:txBody>
                    <a:bodyPr/>
                    <a:lstStyle/>
                    <a:p>
                      <a:pPr algn="l" fontAlgn="b"/>
                      <a:r>
                        <a:rPr lang="en-IN" sz="1600" b="0" i="0" u="none" strike="noStrike" dirty="0">
                          <a:solidFill>
                            <a:schemeClr val="tx2">
                              <a:lumMod val="50000"/>
                            </a:schemeClr>
                          </a:solidFill>
                          <a:effectLst/>
                          <a:latin typeface="Calibri"/>
                        </a:rPr>
                        <a:t>Inches</a:t>
                      </a:r>
                    </a:p>
                  </a:txBody>
                  <a:tcPr marL="9525" marR="9525" marT="9525" marB="0" anchor="b">
                    <a:lnL>
                      <a:noFill/>
                    </a:lnL>
                    <a:lnR>
                      <a:noFill/>
                    </a:lnR>
                    <a:lnT>
                      <a:noFill/>
                    </a:lnT>
                    <a:lnB>
                      <a:noFill/>
                    </a:lnB>
                  </a:tcPr>
                </a:tc>
                <a:tc>
                  <a:txBody>
                    <a:bodyPr/>
                    <a:lstStyle/>
                    <a:p>
                      <a:pPr algn="r" fontAlgn="b"/>
                      <a:r>
                        <a:rPr lang="en-IN" sz="1600" b="0" i="0" u="none" strike="noStrike" dirty="0">
                          <a:solidFill>
                            <a:schemeClr val="tx2">
                              <a:lumMod val="50000"/>
                            </a:schemeClr>
                          </a:solidFill>
                          <a:effectLst/>
                          <a:latin typeface="Calibri"/>
                        </a:rPr>
                        <a:t>51</a:t>
                      </a:r>
                    </a:p>
                  </a:txBody>
                  <a:tcPr marL="9525" marR="9525" marT="9525" marB="0" anchor="b">
                    <a:lnL>
                      <a:noFill/>
                    </a:lnL>
                    <a:lnR>
                      <a:noFill/>
                    </a:lnR>
                    <a:lnT>
                      <a:noFill/>
                    </a:lnT>
                    <a:lnB>
                      <a:noFill/>
                    </a:lnB>
                  </a:tcPr>
                </a:tc>
                <a:tc>
                  <a:txBody>
                    <a:bodyPr/>
                    <a:lstStyle/>
                    <a:p>
                      <a:pPr algn="r" fontAlgn="b"/>
                      <a:r>
                        <a:rPr lang="en-IN" sz="1600" b="0" i="0" u="none" strike="noStrike">
                          <a:solidFill>
                            <a:schemeClr val="tx2">
                              <a:lumMod val="50000"/>
                            </a:schemeClr>
                          </a:solidFill>
                          <a:effectLst/>
                          <a:latin typeface="Calibri"/>
                        </a:rPr>
                        <a:t>45</a:t>
                      </a:r>
                    </a:p>
                  </a:txBody>
                  <a:tcPr marL="9525" marR="9525" marT="9525" marB="0" anchor="b">
                    <a:lnL>
                      <a:noFill/>
                    </a:lnL>
                    <a:lnR>
                      <a:noFill/>
                    </a:lnR>
                    <a:lnT>
                      <a:noFill/>
                    </a:lnT>
                    <a:lnB>
                      <a:noFill/>
                    </a:lnB>
                  </a:tcPr>
                </a:tc>
              </a:tr>
              <a:tr h="359707">
                <a:tc>
                  <a:txBody>
                    <a:bodyPr/>
                    <a:lstStyle/>
                    <a:p>
                      <a:pPr algn="l" fontAlgn="b"/>
                      <a:r>
                        <a:rPr lang="en-IN" sz="1600" b="0" i="0" u="none" strike="noStrike">
                          <a:solidFill>
                            <a:schemeClr val="tx2">
                              <a:lumMod val="50000"/>
                            </a:schemeClr>
                          </a:solidFill>
                          <a:effectLst/>
                          <a:latin typeface="Calibri"/>
                        </a:rPr>
                        <a:t>MEAN YLY RUNOFF</a:t>
                      </a:r>
                    </a:p>
                  </a:txBody>
                  <a:tcPr marL="9525" marR="9525" marT="9525" marB="0" anchor="b">
                    <a:lnL>
                      <a:noFill/>
                    </a:lnL>
                    <a:lnR>
                      <a:noFill/>
                    </a:lnR>
                    <a:lnT>
                      <a:noFill/>
                    </a:lnT>
                    <a:lnB>
                      <a:noFill/>
                    </a:lnB>
                  </a:tcPr>
                </a:tc>
                <a:tc>
                  <a:txBody>
                    <a:bodyPr/>
                    <a:lstStyle/>
                    <a:p>
                      <a:pPr algn="l" fontAlgn="b"/>
                      <a:r>
                        <a:rPr lang="en-IN" sz="1600" b="0" i="0" u="none" strike="noStrike" dirty="0">
                          <a:solidFill>
                            <a:schemeClr val="tx2">
                              <a:lumMod val="50000"/>
                            </a:schemeClr>
                          </a:solidFill>
                          <a:effectLst/>
                          <a:latin typeface="Calibri"/>
                        </a:rPr>
                        <a:t>% </a:t>
                      </a:r>
                      <a:r>
                        <a:rPr lang="en-IN" sz="1600" b="0" i="0" u="none" strike="noStrike" dirty="0" smtClean="0">
                          <a:solidFill>
                            <a:schemeClr val="tx2">
                              <a:lumMod val="50000"/>
                            </a:schemeClr>
                          </a:solidFill>
                          <a:effectLst/>
                          <a:latin typeface="Calibri"/>
                        </a:rPr>
                        <a:t>of rainfall</a:t>
                      </a:r>
                      <a:endParaRPr lang="en-IN" sz="1600" b="0" i="0" u="none" strike="noStrike" dirty="0">
                        <a:solidFill>
                          <a:schemeClr val="tx2">
                            <a:lumMod val="50000"/>
                          </a:schemeClr>
                        </a:solidFill>
                        <a:effectLst/>
                        <a:latin typeface="Calibri"/>
                      </a:endParaRPr>
                    </a:p>
                  </a:txBody>
                  <a:tcPr marL="9525" marR="9525" marT="9525" marB="0" anchor="b">
                    <a:lnL>
                      <a:noFill/>
                    </a:lnL>
                    <a:lnR>
                      <a:noFill/>
                    </a:lnR>
                    <a:lnT>
                      <a:noFill/>
                    </a:lnT>
                    <a:lnB>
                      <a:noFill/>
                    </a:lnB>
                  </a:tcPr>
                </a:tc>
                <a:tc>
                  <a:txBody>
                    <a:bodyPr/>
                    <a:lstStyle/>
                    <a:p>
                      <a:pPr algn="r" fontAlgn="b"/>
                      <a:r>
                        <a:rPr lang="en-IN" sz="1600" b="0" i="0" u="none" strike="noStrike" dirty="0">
                          <a:solidFill>
                            <a:schemeClr val="tx2">
                              <a:lumMod val="50000"/>
                            </a:schemeClr>
                          </a:solidFill>
                          <a:effectLst/>
                          <a:latin typeface="Calibri"/>
                        </a:rPr>
                        <a:t>42</a:t>
                      </a:r>
                    </a:p>
                  </a:txBody>
                  <a:tcPr marL="9525" marR="9525" marT="9525" marB="0" anchor="b">
                    <a:lnL>
                      <a:noFill/>
                    </a:lnL>
                    <a:lnR>
                      <a:noFill/>
                    </a:lnR>
                    <a:lnT>
                      <a:noFill/>
                    </a:lnT>
                    <a:lnB>
                      <a:noFill/>
                    </a:lnB>
                  </a:tcPr>
                </a:tc>
                <a:tc>
                  <a:txBody>
                    <a:bodyPr/>
                    <a:lstStyle/>
                    <a:p>
                      <a:pPr algn="r" fontAlgn="b"/>
                      <a:r>
                        <a:rPr lang="en-IN" sz="1600" b="0" i="0" u="none" strike="noStrike" dirty="0">
                          <a:solidFill>
                            <a:schemeClr val="tx2">
                              <a:lumMod val="50000"/>
                            </a:schemeClr>
                          </a:solidFill>
                          <a:effectLst/>
                          <a:latin typeface="Calibri"/>
                        </a:rPr>
                        <a:t>35</a:t>
                      </a:r>
                    </a:p>
                  </a:txBody>
                  <a:tcPr marL="9525" marR="9525" marT="9525" marB="0" anchor="b">
                    <a:lnL>
                      <a:noFill/>
                    </a:lnL>
                    <a:lnR>
                      <a:noFill/>
                    </a:lnR>
                    <a:lnT>
                      <a:noFill/>
                    </a:lnT>
                    <a:lnB>
                      <a:noFill/>
                    </a:lnB>
                  </a:tcPr>
                </a:tc>
              </a:tr>
              <a:tr h="359707">
                <a:tc>
                  <a:txBody>
                    <a:bodyPr/>
                    <a:lstStyle/>
                    <a:p>
                      <a:pPr algn="l" fontAlgn="b"/>
                      <a:r>
                        <a:rPr lang="en-IN" sz="1600" b="0" i="0" u="none" strike="noStrike">
                          <a:solidFill>
                            <a:schemeClr val="tx2">
                              <a:lumMod val="50000"/>
                            </a:schemeClr>
                          </a:solidFill>
                          <a:effectLst/>
                          <a:latin typeface="Calibri"/>
                        </a:rPr>
                        <a:t>DAM (MAJOR)</a:t>
                      </a:r>
                    </a:p>
                  </a:txBody>
                  <a:tcPr marL="9525" marR="9525" marT="9525" marB="0" anchor="b">
                    <a:lnL>
                      <a:noFill/>
                    </a:lnL>
                    <a:lnR>
                      <a:noFill/>
                    </a:lnR>
                    <a:lnT>
                      <a:noFill/>
                    </a:lnT>
                    <a:lnB>
                      <a:noFill/>
                    </a:lnB>
                  </a:tcPr>
                </a:tc>
                <a:tc>
                  <a:txBody>
                    <a:bodyPr/>
                    <a:lstStyle/>
                    <a:p>
                      <a:pPr algn="l" fontAlgn="b"/>
                      <a:r>
                        <a:rPr lang="en-IN" sz="1600" b="0" i="0" u="none" strike="noStrike">
                          <a:solidFill>
                            <a:schemeClr val="tx2">
                              <a:lumMod val="50000"/>
                            </a:schemeClr>
                          </a:solidFill>
                          <a:effectLst/>
                          <a:latin typeface="Calibri"/>
                        </a:rPr>
                        <a:t>Nos.</a:t>
                      </a:r>
                    </a:p>
                  </a:txBody>
                  <a:tcPr marL="9525" marR="9525" marT="9525" marB="0" anchor="b">
                    <a:lnL>
                      <a:noFill/>
                    </a:lnL>
                    <a:lnR>
                      <a:noFill/>
                    </a:lnR>
                    <a:lnT>
                      <a:noFill/>
                    </a:lnT>
                    <a:lnB>
                      <a:noFill/>
                    </a:lnB>
                  </a:tcPr>
                </a:tc>
                <a:tc>
                  <a:txBody>
                    <a:bodyPr/>
                    <a:lstStyle/>
                    <a:p>
                      <a:pPr algn="r" fontAlgn="b"/>
                      <a:r>
                        <a:rPr lang="en-IN" sz="1600" b="0" i="0" u="none" strike="noStrike" dirty="0">
                          <a:solidFill>
                            <a:schemeClr val="tx2">
                              <a:lumMod val="50000"/>
                            </a:schemeClr>
                          </a:solidFill>
                          <a:effectLst/>
                          <a:latin typeface="Calibri"/>
                        </a:rPr>
                        <a:t>39</a:t>
                      </a:r>
                    </a:p>
                  </a:txBody>
                  <a:tcPr marL="9525" marR="9525" marT="9525" marB="0" anchor="b">
                    <a:lnL>
                      <a:noFill/>
                    </a:lnL>
                    <a:lnR>
                      <a:noFill/>
                    </a:lnR>
                    <a:lnT>
                      <a:noFill/>
                    </a:lnT>
                    <a:lnB>
                      <a:noFill/>
                    </a:lnB>
                  </a:tcPr>
                </a:tc>
                <a:tc>
                  <a:txBody>
                    <a:bodyPr/>
                    <a:lstStyle/>
                    <a:p>
                      <a:pPr algn="r" fontAlgn="b"/>
                      <a:r>
                        <a:rPr lang="en-IN" sz="1600" b="0" i="0" u="none" strike="noStrike" dirty="0">
                          <a:solidFill>
                            <a:schemeClr val="tx2">
                              <a:lumMod val="50000"/>
                            </a:schemeClr>
                          </a:solidFill>
                          <a:effectLst/>
                          <a:latin typeface="Calibri"/>
                        </a:rPr>
                        <a:t>5</a:t>
                      </a:r>
                    </a:p>
                  </a:txBody>
                  <a:tcPr marL="9525" marR="9525" marT="9525" marB="0" anchor="b">
                    <a:lnL>
                      <a:noFill/>
                    </a:lnL>
                    <a:lnR>
                      <a:noFill/>
                    </a:lnR>
                    <a:lnT>
                      <a:noFill/>
                    </a:lnT>
                    <a:lnB>
                      <a:noFill/>
                    </a:lnB>
                  </a:tcPr>
                </a:tc>
              </a:tr>
              <a:tr h="651069">
                <a:tc>
                  <a:txBody>
                    <a:bodyPr/>
                    <a:lstStyle/>
                    <a:p>
                      <a:pPr algn="l" fontAlgn="b"/>
                      <a:r>
                        <a:rPr lang="en-IN" sz="1600" b="0" i="0" u="none" strike="noStrike">
                          <a:solidFill>
                            <a:schemeClr val="tx2">
                              <a:lumMod val="50000"/>
                            </a:schemeClr>
                          </a:solidFill>
                          <a:effectLst/>
                          <a:latin typeface="Calibri"/>
                        </a:rPr>
                        <a:t>POPULATION</a:t>
                      </a:r>
                    </a:p>
                  </a:txBody>
                  <a:tcPr marL="9525" marR="9525" marT="9525" marB="0" anchor="b">
                    <a:lnL>
                      <a:noFill/>
                    </a:lnL>
                    <a:lnR>
                      <a:noFill/>
                    </a:lnR>
                    <a:lnT>
                      <a:noFill/>
                    </a:lnT>
                    <a:lnB>
                      <a:noFill/>
                    </a:lnB>
                  </a:tcPr>
                </a:tc>
                <a:tc>
                  <a:txBody>
                    <a:bodyPr/>
                    <a:lstStyle/>
                    <a:p>
                      <a:pPr algn="l" fontAlgn="b"/>
                      <a:r>
                        <a:rPr lang="en-IN" sz="1600" b="0" i="0" u="none" strike="noStrike">
                          <a:solidFill>
                            <a:schemeClr val="tx2">
                              <a:lumMod val="50000"/>
                            </a:schemeClr>
                          </a:solidFill>
                          <a:effectLst/>
                          <a:latin typeface="Calibri"/>
                        </a:rPr>
                        <a:t>Nos.</a:t>
                      </a:r>
                    </a:p>
                  </a:txBody>
                  <a:tcPr marL="9525" marR="9525" marT="9525" marB="0" anchor="b">
                    <a:lnL>
                      <a:noFill/>
                    </a:lnL>
                    <a:lnR>
                      <a:noFill/>
                    </a:lnR>
                    <a:lnT>
                      <a:noFill/>
                    </a:lnT>
                    <a:lnB>
                      <a:noFill/>
                    </a:lnB>
                  </a:tcPr>
                </a:tc>
                <a:tc>
                  <a:txBody>
                    <a:bodyPr/>
                    <a:lstStyle/>
                    <a:p>
                      <a:pPr algn="r" fontAlgn="b"/>
                      <a:r>
                        <a:rPr lang="en-IN" sz="1600" b="0" i="0" u="none" strike="noStrike" dirty="0">
                          <a:solidFill>
                            <a:schemeClr val="tx2">
                              <a:lumMod val="50000"/>
                            </a:schemeClr>
                          </a:solidFill>
                          <a:effectLst/>
                          <a:latin typeface="Calibri"/>
                        </a:rPr>
                        <a:t>2,800,000 (1930)</a:t>
                      </a:r>
                    </a:p>
                  </a:txBody>
                  <a:tcPr marL="9525" marR="9525" marT="9525" marB="0" anchor="b">
                    <a:lnL>
                      <a:noFill/>
                    </a:lnL>
                    <a:lnR>
                      <a:noFill/>
                    </a:lnR>
                    <a:lnT>
                      <a:noFill/>
                    </a:lnT>
                    <a:lnB>
                      <a:noFill/>
                    </a:lnB>
                  </a:tcPr>
                </a:tc>
                <a:tc>
                  <a:txBody>
                    <a:bodyPr/>
                    <a:lstStyle/>
                    <a:p>
                      <a:pPr algn="r" fontAlgn="b"/>
                      <a:r>
                        <a:rPr lang="en-IN" sz="1600" b="0" i="0" u="none" strike="noStrike" dirty="0" smtClean="0">
                          <a:solidFill>
                            <a:srgbClr val="000000"/>
                          </a:solidFill>
                          <a:effectLst/>
                          <a:latin typeface="Calibri"/>
                        </a:rPr>
                        <a:t>10,720,485 (1971)</a:t>
                      </a:r>
                      <a:endParaRPr lang="en-IN" sz="1600" b="0" i="0" u="none" strike="noStrike" dirty="0">
                        <a:solidFill>
                          <a:srgbClr val="000000"/>
                        </a:solidFill>
                        <a:effectLst/>
                        <a:latin typeface="Calibri"/>
                      </a:endParaRPr>
                    </a:p>
                  </a:txBody>
                  <a:tcPr marL="9525" marR="9525" marT="9525" marB="0" anchor="b">
                    <a:lnL>
                      <a:noFill/>
                    </a:lnL>
                    <a:lnR>
                      <a:noFill/>
                    </a:lnR>
                    <a:lnT>
                      <a:noFill/>
                    </a:lnT>
                    <a:lnB>
                      <a:noFill/>
                    </a:lnB>
                  </a:tcPr>
                </a:tc>
              </a:tr>
              <a:tr h="359707">
                <a:tc>
                  <a:txBody>
                    <a:bodyPr/>
                    <a:lstStyle/>
                    <a:p>
                      <a:pPr algn="l" fontAlgn="b"/>
                      <a:r>
                        <a:rPr lang="en-IN" sz="1600" b="0" i="0" u="none" strike="noStrike">
                          <a:solidFill>
                            <a:schemeClr val="tx2">
                              <a:lumMod val="50000"/>
                            </a:schemeClr>
                          </a:solidFill>
                          <a:effectLst/>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IN" sz="1600" b="0" i="0" u="none" strike="noStrike">
                          <a:solidFill>
                            <a:schemeClr val="tx2">
                              <a:lumMod val="50000"/>
                            </a:schemeClr>
                          </a:solidFill>
                          <a:effectLst/>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IN" sz="1600" b="0" i="0" u="none" strike="noStrike" dirty="0">
                          <a:solidFill>
                            <a:schemeClr val="tx2">
                              <a:lumMod val="50000"/>
                            </a:schemeClr>
                          </a:solidFill>
                          <a:effectLst/>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IN" sz="1600" b="0" i="0" u="none" strike="noStrike" dirty="0" smtClean="0">
                          <a:solidFill>
                            <a:srgbClr val="000000"/>
                          </a:solidFill>
                          <a:effectLst/>
                          <a:latin typeface="Calibri"/>
                        </a:rPr>
                        <a:t>14,076,399 (1991)</a:t>
                      </a:r>
                      <a:endParaRPr lang="en-IN" sz="1600" b="0"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38298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ipankar\Documents\Dipankar\ASCE\Life of Maithon\HY_01_22688_FIG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8424936"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515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764704"/>
            <a:ext cx="8712968" cy="3508653"/>
          </a:xfrm>
          <a:prstGeom prst="rect">
            <a:avLst/>
          </a:prstGeom>
          <a:noFill/>
        </p:spPr>
        <p:txBody>
          <a:bodyPr wrap="square" rtlCol="0">
            <a:spAutoFit/>
          </a:bodyPr>
          <a:lstStyle/>
          <a:p>
            <a:r>
              <a:rPr lang="en-US" sz="2400" b="1" dirty="0" smtClean="0">
                <a:solidFill>
                  <a:schemeClr val="accent3">
                    <a:lumMod val="50000"/>
                  </a:schemeClr>
                </a:solidFill>
              </a:rPr>
              <a:t>DAMODAR VALLEY RESERVOIR REGULATION COMMITTEE (DVRRC)</a:t>
            </a:r>
          </a:p>
          <a:p>
            <a:endParaRPr lang="en-US" dirty="0"/>
          </a:p>
          <a:p>
            <a:endParaRPr lang="en-US" dirty="0" smtClean="0"/>
          </a:p>
          <a:p>
            <a:r>
              <a:rPr lang="en-US" b="1" dirty="0" smtClean="0"/>
              <a:t>COMMITTEE IS FRAMED COMPRISING OF THE MEMBERS OF THE STAKE  HOLDER STATES I.E. JHARKHAND AND WEST BENGAL, AS WELL AS MEMBERS OF DVC AND CENTRAL WATER COMMISSION - A PIVOT BODY OF GOVERNMENT OF INDIA. </a:t>
            </a:r>
          </a:p>
          <a:p>
            <a:endParaRPr lang="en-US" b="1" dirty="0" smtClean="0"/>
          </a:p>
          <a:p>
            <a:r>
              <a:rPr lang="en-US" b="1" dirty="0" smtClean="0"/>
              <a:t>ROLE OF COMMITTEE IS FRAMING OF POLICY (OPERATION MANUAL) AND TO REGULATE THE OPERATION OF ALL THE RESERVOIRS INCLUDING ALLOCATION OF WATER TO DIFFERENT AGENCIES FOR DIFFERENT USES.</a:t>
            </a:r>
          </a:p>
          <a:p>
            <a:endParaRPr lang="en-US" dirty="0" smtClean="0"/>
          </a:p>
          <a:p>
            <a:pPr>
              <a:buFont typeface="Arial" pitchFamily="34" charset="0"/>
              <a:buChar char="•"/>
            </a:pPr>
            <a:endParaRPr lang="en-IN" dirty="0"/>
          </a:p>
        </p:txBody>
      </p:sp>
    </p:spTree>
    <p:extLst>
      <p:ext uri="{BB962C8B-B14F-4D97-AF65-F5344CB8AC3E}">
        <p14:creationId xmlns:p14="http://schemas.microsoft.com/office/powerpoint/2010/main" val="280519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0"/>
            <a:ext cx="8892480" cy="6278642"/>
          </a:xfrm>
          <a:prstGeom prst="rect">
            <a:avLst/>
          </a:prstGeom>
          <a:noFill/>
        </p:spPr>
        <p:txBody>
          <a:bodyPr wrap="square" rtlCol="0">
            <a:spAutoFit/>
          </a:bodyPr>
          <a:lstStyle/>
          <a:p>
            <a:pPr algn="ctr"/>
            <a:r>
              <a:rPr lang="en-US" sz="2400" b="1" dirty="0" smtClean="0">
                <a:solidFill>
                  <a:schemeClr val="tx2">
                    <a:lumMod val="75000"/>
                  </a:schemeClr>
                </a:solidFill>
              </a:rPr>
              <a:t>MAJOR ACTIVITIES TAKEN UP BY DVC</a:t>
            </a:r>
          </a:p>
          <a:p>
            <a:endParaRPr lang="en-US" dirty="0"/>
          </a:p>
          <a:p>
            <a:pPr marL="285750" indent="-285750">
              <a:buFont typeface="Arial" panose="020B0604020202020204" pitchFamily="34" charset="0"/>
              <a:buChar char="•"/>
            </a:pPr>
            <a:r>
              <a:rPr lang="en-IN" b="1" dirty="0"/>
              <a:t>INSTALLATION OF 39 AUTOMATIC RAIN GAUGE </a:t>
            </a:r>
            <a:r>
              <a:rPr lang="en-IN" b="1" dirty="0" smtClean="0"/>
              <a:t>STATIONS</a:t>
            </a:r>
          </a:p>
          <a:p>
            <a:pPr marL="285750" indent="-285750">
              <a:buFont typeface="Arial" panose="020B0604020202020204" pitchFamily="34" charset="0"/>
              <a:buChar char="•"/>
            </a:pPr>
            <a:r>
              <a:rPr lang="en-IN" b="1" dirty="0"/>
              <a:t>MODIFICATION OF THE EXISTING OPERATIONAL GUIDE </a:t>
            </a:r>
            <a:r>
              <a:rPr lang="en-IN" b="1" dirty="0" smtClean="0"/>
              <a:t>CURVES</a:t>
            </a:r>
          </a:p>
          <a:p>
            <a:pPr marL="285750" indent="-285750">
              <a:buFont typeface="Arial" panose="020B0604020202020204" pitchFamily="34" charset="0"/>
              <a:buChar char="•"/>
            </a:pPr>
            <a:r>
              <a:rPr lang="en-US" b="1" dirty="0" smtClean="0"/>
              <a:t>RESERVOIR MANAGEMENT</a:t>
            </a:r>
          </a:p>
          <a:p>
            <a:pPr marL="285750" indent="-285750">
              <a:buFont typeface="Arial" panose="020B0604020202020204" pitchFamily="34" charset="0"/>
              <a:buChar char="•"/>
            </a:pPr>
            <a:r>
              <a:rPr lang="en-US" b="1" dirty="0" smtClean="0"/>
              <a:t>FLOOD FORECAST MANAGEMENT</a:t>
            </a:r>
          </a:p>
          <a:p>
            <a:pPr marL="285750" indent="-285750">
              <a:buFont typeface="Arial" panose="020B0604020202020204" pitchFamily="34" charset="0"/>
              <a:buChar char="•"/>
            </a:pPr>
            <a:r>
              <a:rPr lang="en-US" b="1" dirty="0" smtClean="0"/>
              <a:t>HYDRAULIC DATA MANAGEMENT</a:t>
            </a:r>
            <a:endParaRPr lang="en-IN" b="1" dirty="0" smtClean="0"/>
          </a:p>
          <a:p>
            <a:pPr marL="285750" indent="-285750">
              <a:buFont typeface="Arial" panose="020B0604020202020204" pitchFamily="34" charset="0"/>
              <a:buChar char="•"/>
            </a:pPr>
            <a:r>
              <a:rPr lang="en-IN" b="1" dirty="0"/>
              <a:t>CREATION OF </a:t>
            </a:r>
            <a:r>
              <a:rPr lang="en-IN" b="1" dirty="0" smtClean="0"/>
              <a:t>STORAGE</a:t>
            </a:r>
          </a:p>
          <a:p>
            <a:pPr marL="285750" indent="-285750">
              <a:buFont typeface="Arial" panose="020B0604020202020204" pitchFamily="34" charset="0"/>
              <a:buChar char="•"/>
            </a:pPr>
            <a:r>
              <a:rPr lang="en-IN" b="1" dirty="0" smtClean="0"/>
              <a:t>DE-SILTATION WORK</a:t>
            </a:r>
          </a:p>
          <a:p>
            <a:pPr marL="285750" indent="-285750">
              <a:buFont typeface="Arial" panose="020B0604020202020204" pitchFamily="34" charset="0"/>
              <a:buChar char="•"/>
            </a:pPr>
            <a:r>
              <a:rPr lang="en-IN" b="1" dirty="0" smtClean="0"/>
              <a:t>PISCICULTURE</a:t>
            </a:r>
          </a:p>
          <a:p>
            <a:pPr marL="285750" indent="-285750">
              <a:buFont typeface="Arial" panose="020B0604020202020204" pitchFamily="34" charset="0"/>
              <a:buChar char="•"/>
            </a:pPr>
            <a:r>
              <a:rPr lang="en-IN" b="1" dirty="0"/>
              <a:t>MASTER </a:t>
            </a:r>
            <a:r>
              <a:rPr lang="en-IN" b="1" dirty="0" smtClean="0"/>
              <a:t>PLAN</a:t>
            </a:r>
          </a:p>
          <a:p>
            <a:pPr marL="285750" indent="-285750">
              <a:buFont typeface="Arial" panose="020B0604020202020204" pitchFamily="34" charset="0"/>
              <a:buChar char="•"/>
            </a:pPr>
            <a:r>
              <a:rPr lang="en-US" b="1" dirty="0" smtClean="0"/>
              <a:t>DRIP</a:t>
            </a:r>
          </a:p>
          <a:p>
            <a:pPr marL="285750" indent="-285750">
              <a:buFont typeface="Arial" panose="020B0604020202020204" pitchFamily="34" charset="0"/>
              <a:buChar char="•"/>
            </a:pPr>
            <a:r>
              <a:rPr lang="en-US" b="1" dirty="0" smtClean="0"/>
              <a:t>ENVIRONMENTAL MANAGEMENT</a:t>
            </a:r>
          </a:p>
          <a:p>
            <a:pPr marL="285750" indent="-285750">
              <a:buFont typeface="Arial" panose="020B0604020202020204" pitchFamily="34" charset="0"/>
              <a:buChar char="•"/>
            </a:pPr>
            <a:r>
              <a:rPr lang="en-US" b="1" dirty="0" smtClean="0"/>
              <a:t>SOIL CONSERVATION</a:t>
            </a:r>
          </a:p>
          <a:p>
            <a:pPr marL="285750" indent="-285750">
              <a:buFont typeface="Arial" panose="020B0604020202020204" pitchFamily="34" charset="0"/>
              <a:buChar char="•"/>
            </a:pPr>
            <a:r>
              <a:rPr lang="en-US" b="1" dirty="0"/>
              <a:t>DAM BREAK ANALYSIS</a:t>
            </a:r>
          </a:p>
          <a:p>
            <a:pPr marL="285750" indent="-285750">
              <a:buFont typeface="Arial" panose="020B0604020202020204" pitchFamily="34" charset="0"/>
              <a:buChar char="•"/>
            </a:pPr>
            <a:r>
              <a:rPr lang="en-US" b="1" dirty="0" smtClean="0"/>
              <a:t>EAP (EMERGENCY ACTION PLAN) &amp; DMP  (DISASTER MANAGEMENT PLAN)</a:t>
            </a:r>
          </a:p>
          <a:p>
            <a:pPr marL="285750" indent="-285750">
              <a:buFont typeface="Arial" panose="020B0604020202020204" pitchFamily="34" charset="0"/>
              <a:buChar char="•"/>
            </a:pPr>
            <a:r>
              <a:rPr lang="en-US" b="1" dirty="0" smtClean="0"/>
              <a:t>REHABILATION AND RE-SETTLEMENT (R &amp; R)</a:t>
            </a:r>
            <a:endParaRPr lang="en-IN" b="1" dirty="0" smtClean="0"/>
          </a:p>
          <a:p>
            <a:pPr marL="285750" indent="-285750">
              <a:buFont typeface="Arial" panose="020B0604020202020204" pitchFamily="34" charset="0"/>
              <a:buChar char="•"/>
            </a:pPr>
            <a:r>
              <a:rPr lang="en-US" b="1" dirty="0" smtClean="0"/>
              <a:t>SEDIMENTATION SURVEY OF RESERVOIRS</a:t>
            </a:r>
          </a:p>
          <a:p>
            <a:pPr marL="285750" indent="-285750">
              <a:buFont typeface="Arial" panose="020B0604020202020204" pitchFamily="34" charset="0"/>
              <a:buChar char="•"/>
            </a:pPr>
            <a:r>
              <a:rPr lang="en-IN" b="1" dirty="0"/>
              <a:t>SOCIAL INTEGRATION PROGRAMME </a:t>
            </a:r>
          </a:p>
          <a:p>
            <a:pPr marL="285750" indent="-285750">
              <a:buFont typeface="Arial" panose="020B0604020202020204" pitchFamily="34" charset="0"/>
              <a:buChar char="•"/>
            </a:pPr>
            <a:endParaRPr lang="en-IN" b="1" dirty="0" smtClean="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p:txBody>
      </p:sp>
    </p:spTree>
    <p:extLst>
      <p:ext uri="{BB962C8B-B14F-4D97-AF65-F5344CB8AC3E}">
        <p14:creationId xmlns:p14="http://schemas.microsoft.com/office/powerpoint/2010/main" val="1956491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88640"/>
            <a:ext cx="8640960" cy="6198620"/>
          </a:xfrm>
          <a:prstGeom prst="rect">
            <a:avLst/>
          </a:prstGeom>
        </p:spPr>
        <p:txBody>
          <a:bodyPr wrap="square">
            <a:spAutoFit/>
          </a:bodyPr>
          <a:lstStyle/>
          <a:p>
            <a:pPr>
              <a:lnSpc>
                <a:spcPct val="80000"/>
              </a:lnSpc>
            </a:pPr>
            <a:endParaRPr lang="en-US" sz="2800" b="1" dirty="0" smtClean="0"/>
          </a:p>
          <a:p>
            <a:pPr algn="ctr">
              <a:lnSpc>
                <a:spcPct val="80000"/>
              </a:lnSpc>
            </a:pPr>
            <a:r>
              <a:rPr lang="en-US" sz="2800" b="1" dirty="0" smtClean="0">
                <a:solidFill>
                  <a:schemeClr val="accent6">
                    <a:lumMod val="75000"/>
                  </a:schemeClr>
                </a:solidFill>
              </a:rPr>
              <a:t>MUNICIPAL &amp; INDUSTRIAL WATER SUPPLY</a:t>
            </a:r>
          </a:p>
          <a:p>
            <a:pPr algn="just">
              <a:lnSpc>
                <a:spcPct val="80000"/>
              </a:lnSpc>
            </a:pPr>
            <a:endParaRPr lang="en-US" sz="2000" b="1" dirty="0" smtClean="0"/>
          </a:p>
          <a:p>
            <a:pPr algn="just">
              <a:lnSpc>
                <a:spcPct val="80000"/>
              </a:lnSpc>
            </a:pPr>
            <a:r>
              <a:rPr lang="en-US" sz="2000" b="1" dirty="0" smtClean="0"/>
              <a:t>SUPPLYING WATER TO ABOUT 170 MUNICIPAL &amp; INDUSTRIAL AGENCIES FROM MACKLUKXIGUANGE NEAR DALTANGUANGE IN JHARKHAND TO PANAGARH IN WB.</a:t>
            </a:r>
          </a:p>
          <a:p>
            <a:pPr algn="just">
              <a:lnSpc>
                <a:spcPct val="80000"/>
              </a:lnSpc>
            </a:pPr>
            <a:endParaRPr lang="en-US" sz="2000" b="1" dirty="0" smtClean="0"/>
          </a:p>
          <a:p>
            <a:pPr>
              <a:lnSpc>
                <a:spcPct val="80000"/>
              </a:lnSpc>
            </a:pPr>
            <a:endParaRPr lang="en-US" sz="2000" b="1" dirty="0" smtClean="0"/>
          </a:p>
          <a:p>
            <a:pPr algn="just">
              <a:lnSpc>
                <a:spcPct val="80000"/>
              </a:lnSpc>
            </a:pPr>
            <a:r>
              <a:rPr lang="en-US" sz="2000" b="1" dirty="0" smtClean="0">
                <a:solidFill>
                  <a:srgbClr val="FF0000"/>
                </a:solidFill>
              </a:rPr>
              <a:t>MAIN INDUSTRIAL CONSUMERS  </a:t>
            </a:r>
          </a:p>
          <a:p>
            <a:pPr algn="just">
              <a:lnSpc>
                <a:spcPct val="80000"/>
              </a:lnSpc>
            </a:pPr>
            <a:endParaRPr lang="en-US" sz="2000" b="1" dirty="0" smtClean="0"/>
          </a:p>
          <a:p>
            <a:pPr algn="just">
              <a:lnSpc>
                <a:spcPct val="80000"/>
              </a:lnSpc>
              <a:buFont typeface="Arial" pitchFamily="34" charset="0"/>
              <a:buChar char="•"/>
            </a:pPr>
            <a:r>
              <a:rPr lang="en-US" sz="2000" b="1" dirty="0" smtClean="0"/>
              <a:t> COAL INDIA</a:t>
            </a:r>
          </a:p>
          <a:p>
            <a:pPr algn="just">
              <a:lnSpc>
                <a:spcPct val="80000"/>
              </a:lnSpc>
              <a:buFont typeface="Arial" pitchFamily="34" charset="0"/>
              <a:buChar char="•"/>
            </a:pPr>
            <a:r>
              <a:rPr lang="en-US" sz="2000" b="1" dirty="0" smtClean="0"/>
              <a:t> STEEL PLANTS</a:t>
            </a:r>
          </a:p>
          <a:p>
            <a:pPr algn="just">
              <a:lnSpc>
                <a:spcPct val="80000"/>
              </a:lnSpc>
              <a:buFont typeface="Arial" pitchFamily="34" charset="0"/>
              <a:buChar char="•"/>
            </a:pPr>
            <a:r>
              <a:rPr lang="en-US" sz="2000" b="1" dirty="0" smtClean="0"/>
              <a:t> THERMAL PLANTS</a:t>
            </a:r>
          </a:p>
          <a:p>
            <a:pPr algn="just">
              <a:lnSpc>
                <a:spcPct val="80000"/>
              </a:lnSpc>
              <a:buFont typeface="Arial" pitchFamily="34" charset="0"/>
              <a:buChar char="•"/>
            </a:pPr>
            <a:r>
              <a:rPr lang="en-US" sz="2000" b="1" dirty="0" smtClean="0"/>
              <a:t> RAILWAYS</a:t>
            </a:r>
          </a:p>
          <a:p>
            <a:pPr algn="just">
              <a:lnSpc>
                <a:spcPct val="80000"/>
              </a:lnSpc>
              <a:buFont typeface="Arial" pitchFamily="34" charset="0"/>
              <a:buChar char="•"/>
            </a:pPr>
            <a:r>
              <a:rPr lang="en-US" sz="2000" b="1" dirty="0" smtClean="0"/>
              <a:t> CEMENT FACTORIES</a:t>
            </a:r>
          </a:p>
          <a:p>
            <a:pPr algn="just">
              <a:lnSpc>
                <a:spcPct val="80000"/>
              </a:lnSpc>
              <a:buFont typeface="Arial" pitchFamily="34" charset="0"/>
              <a:buChar char="•"/>
            </a:pPr>
            <a:r>
              <a:rPr lang="en-US" sz="2000" b="1" dirty="0" smtClean="0"/>
              <a:t> HFCL, DPL, STPS ETC.</a:t>
            </a:r>
          </a:p>
          <a:p>
            <a:pPr algn="just">
              <a:lnSpc>
                <a:spcPct val="80000"/>
              </a:lnSpc>
            </a:pPr>
            <a:endParaRPr lang="en-US" sz="2000" b="1" dirty="0" smtClean="0"/>
          </a:p>
          <a:p>
            <a:pPr>
              <a:lnSpc>
                <a:spcPct val="80000"/>
              </a:lnSpc>
            </a:pPr>
            <a:endParaRPr lang="en-US" sz="2000" b="1" dirty="0" smtClean="0"/>
          </a:p>
          <a:p>
            <a:pPr algn="just">
              <a:lnSpc>
                <a:spcPct val="80000"/>
              </a:lnSpc>
            </a:pPr>
            <a:r>
              <a:rPr lang="en-US" sz="2000" b="1" dirty="0" smtClean="0">
                <a:solidFill>
                  <a:srgbClr val="00B0F0"/>
                </a:solidFill>
              </a:rPr>
              <a:t>MAIN DOMESTIC CONSUMERS</a:t>
            </a:r>
          </a:p>
          <a:p>
            <a:pPr algn="just">
              <a:lnSpc>
                <a:spcPct val="80000"/>
              </a:lnSpc>
            </a:pPr>
            <a:endParaRPr lang="en-US" sz="2000" b="1" dirty="0" smtClean="0"/>
          </a:p>
          <a:p>
            <a:pPr algn="just">
              <a:lnSpc>
                <a:spcPct val="80000"/>
              </a:lnSpc>
              <a:buFont typeface="Arial" pitchFamily="34" charset="0"/>
              <a:buChar char="•"/>
            </a:pPr>
            <a:r>
              <a:rPr lang="en-US" sz="2000" b="1" dirty="0" smtClean="0"/>
              <a:t> JHARIA WATER BOARD</a:t>
            </a:r>
          </a:p>
          <a:p>
            <a:pPr algn="just">
              <a:lnSpc>
                <a:spcPct val="80000"/>
              </a:lnSpc>
              <a:buFont typeface="Arial" pitchFamily="34" charset="0"/>
              <a:buChar char="•"/>
            </a:pPr>
            <a:r>
              <a:rPr lang="en-US" sz="2000" b="1" dirty="0" smtClean="0"/>
              <a:t> DHANBAD WATER WORKS</a:t>
            </a:r>
          </a:p>
          <a:p>
            <a:pPr algn="just">
              <a:lnSpc>
                <a:spcPct val="80000"/>
              </a:lnSpc>
              <a:buFont typeface="Arial" pitchFamily="34" charset="0"/>
              <a:buChar char="•"/>
            </a:pPr>
            <a:r>
              <a:rPr lang="en-US" sz="2000" b="1" dirty="0" smtClean="0"/>
              <a:t>ASANSOL RANIGUNGE &amp; DURGAPUR MUNICIPALITIES</a:t>
            </a:r>
          </a:p>
          <a:p>
            <a:pPr algn="just">
              <a:lnSpc>
                <a:spcPct val="80000"/>
              </a:lnSpc>
              <a:buFont typeface="Arial" pitchFamily="34" charset="0"/>
              <a:buChar char="•"/>
            </a:pPr>
            <a:r>
              <a:rPr lang="en-US" sz="2000" b="1" dirty="0" smtClean="0"/>
              <a:t>PUBLIC HEALTH ENGINEERING DEPARTMENTS (JHARKHAND &amp; W. BENGAL) ETC.    </a:t>
            </a:r>
            <a:endParaRPr lang="en-US" sz="2000" b="1" dirty="0"/>
          </a:p>
        </p:txBody>
      </p:sp>
    </p:spTree>
    <p:extLst>
      <p:ext uri="{BB962C8B-B14F-4D97-AF65-F5344CB8AC3E}">
        <p14:creationId xmlns:p14="http://schemas.microsoft.com/office/powerpoint/2010/main" val="430442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1300</TotalTime>
  <Words>1433</Words>
  <Application>Microsoft Office PowerPoint</Application>
  <PresentationFormat>On-screen Show (4:3)</PresentationFormat>
  <Paragraphs>305</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Dipankar</dc:creator>
  <cp:lastModifiedBy>Dipankar</cp:lastModifiedBy>
  <cp:revision>136</cp:revision>
  <dcterms:created xsi:type="dcterms:W3CDTF">2015-01-29T05:29:15Z</dcterms:created>
  <dcterms:modified xsi:type="dcterms:W3CDTF">2015-02-03T03:12:29Z</dcterms:modified>
</cp:coreProperties>
</file>